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sldIdLst>
    <p:sldId id="256" r:id="rId2"/>
    <p:sldId id="276" r:id="rId3"/>
    <p:sldId id="257" r:id="rId4"/>
    <p:sldId id="275" r:id="rId5"/>
    <p:sldId id="259" r:id="rId6"/>
    <p:sldId id="277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4" r:id="rId18"/>
    <p:sldId id="281" r:id="rId19"/>
    <p:sldId id="279" r:id="rId20"/>
    <p:sldId id="273" r:id="rId21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ajh" initials="s" lastIdx="2" clrIdx="0">
    <p:extLst>
      <p:ext uri="{19B8F6BF-5375-455C-9EA6-DF929625EA0E}">
        <p15:presenceInfo xmlns:p15="http://schemas.microsoft.com/office/powerpoint/2012/main" userId="syaj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39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92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92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09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85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3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1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6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5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14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0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5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3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dirty="0">
                <a:solidFill>
                  <a:schemeClr val="accent6">
                    <a:lumMod val="50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113</a:t>
            </a:r>
            <a:r>
              <a:rPr lang="zh-TW" altLang="en-US" sz="6000" dirty="0">
                <a:solidFill>
                  <a:schemeClr val="accent6">
                    <a:lumMod val="50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學年度</a:t>
            </a:r>
            <a:br>
              <a:rPr lang="en-US" altLang="zh-TW" sz="6000" dirty="0">
                <a:solidFill>
                  <a:schemeClr val="accent6">
                    <a:lumMod val="50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</a:br>
            <a:r>
              <a:rPr lang="zh-TW" altLang="en-US" sz="6000" dirty="0">
                <a:solidFill>
                  <a:schemeClr val="accent6">
                    <a:lumMod val="50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社團線上選填說明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888506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altLang="zh-TW" sz="3600" dirty="0">
                <a:solidFill>
                  <a:schemeClr val="accent5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114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年</a:t>
            </a:r>
            <a:r>
              <a:rPr lang="en-US" altLang="zh-TW" sz="3600" dirty="0">
                <a:solidFill>
                  <a:schemeClr val="accent5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02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月</a:t>
            </a:r>
            <a:r>
              <a:rPr lang="en-US" altLang="zh-TW" sz="3600" dirty="0">
                <a:solidFill>
                  <a:schemeClr val="accent5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21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日</a:t>
            </a:r>
            <a:endParaRPr lang="en-US" altLang="zh-TW" sz="3600" dirty="0">
              <a:solidFill>
                <a:schemeClr val="accent5">
                  <a:lumMod val="75000"/>
                </a:schemeClr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訓育組</a:t>
            </a:r>
          </a:p>
        </p:txBody>
      </p:sp>
    </p:spTree>
    <p:extLst>
      <p:ext uri="{BB962C8B-B14F-4D97-AF65-F5344CB8AC3E}">
        <p14:creationId xmlns:p14="http://schemas.microsoft.com/office/powerpoint/2010/main" val="404251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imagerId3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64"/>
          <a:stretch/>
        </p:blipFill>
        <p:spPr bwMode="auto">
          <a:xfrm>
            <a:off x="771992" y="906906"/>
            <a:ext cx="10648013" cy="4968962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7033976" y="3083634"/>
            <a:ext cx="4647733" cy="2921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(1)</a:t>
            </a:r>
            <a:r>
              <a:rPr lang="zh-CN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注意一定要在</a:t>
            </a:r>
            <a:r>
              <a:rPr lang="zh-CN" altLang="zh-TW" b="1" dirty="0">
                <a:solidFill>
                  <a:schemeClr val="bg2">
                    <a:lumMod val="50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選社開放日期及時間內</a:t>
            </a:r>
            <a:r>
              <a:rPr lang="zh-CN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選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  </a:t>
            </a:r>
            <a:endParaRPr lang="zh-TW" altLang="zh-TW" dirty="0">
              <a:solidFill>
                <a:schemeClr val="accent3">
                  <a:lumMod val="75000"/>
                </a:schemeClr>
              </a:solidFill>
              <a:latin typeface="HanyiSentyTang" panose="02000500000000000000" pitchFamily="2" charset="-120"/>
              <a:ea typeface="HanyiSentyTang" panose="02000500000000000000" pitchFamily="2" charset="-120"/>
            </a:endParaRPr>
          </a:p>
          <a:p>
            <a:pPr>
              <a:lnSpc>
                <a:spcPts val="2100"/>
              </a:lnSpc>
            </a:pP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     </a:t>
            </a:r>
            <a:r>
              <a:rPr lang="zh-CN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填</a:t>
            </a:r>
            <a:r>
              <a:rPr lang="zh-TW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，若</a:t>
            </a:r>
            <a:r>
              <a:rPr lang="zh-CN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在結束日期及時間後進入系統則</a:t>
            </a:r>
            <a:endParaRPr lang="zh-TW" altLang="zh-TW" dirty="0">
              <a:solidFill>
                <a:schemeClr val="accent3">
                  <a:lumMod val="75000"/>
                </a:schemeClr>
              </a:solidFill>
              <a:latin typeface="HanyiSentyTang" panose="02000500000000000000" pitchFamily="2" charset="-120"/>
              <a:ea typeface="HanyiSentyTang" panose="02000500000000000000" pitchFamily="2" charset="-120"/>
            </a:endParaRPr>
          </a:p>
          <a:p>
            <a:pPr>
              <a:lnSpc>
                <a:spcPts val="2100"/>
              </a:lnSpc>
            </a:pP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     </a:t>
            </a:r>
            <a:r>
              <a:rPr lang="zh-CN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無法選填</a:t>
            </a:r>
            <a:r>
              <a:rPr lang="zh-TW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。</a:t>
            </a:r>
          </a:p>
          <a:p>
            <a:pPr>
              <a:lnSpc>
                <a:spcPts val="2100"/>
              </a:lnSpc>
            </a:pP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 </a:t>
            </a:r>
            <a:endParaRPr lang="zh-TW" altLang="zh-TW" dirty="0">
              <a:solidFill>
                <a:schemeClr val="accent3">
                  <a:lumMod val="75000"/>
                </a:schemeClr>
              </a:solidFill>
              <a:latin typeface="HanyiSentyTang" panose="02000500000000000000" pitchFamily="2" charset="-120"/>
              <a:ea typeface="HanyiSentyTang" panose="02000500000000000000" pitchFamily="2" charset="-120"/>
            </a:endParaRPr>
          </a:p>
          <a:p>
            <a:pPr>
              <a:lnSpc>
                <a:spcPts val="2100"/>
              </a:lnSpc>
            </a:pP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(2)</a:t>
            </a:r>
            <a:r>
              <a:rPr lang="zh-CN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注意選社志願上下限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:</a:t>
            </a:r>
            <a:endParaRPr lang="zh-TW" altLang="zh-TW" dirty="0">
              <a:solidFill>
                <a:schemeClr val="accent3">
                  <a:lumMod val="75000"/>
                </a:schemeClr>
              </a:solidFill>
              <a:latin typeface="HanyiSentyTang" panose="02000500000000000000" pitchFamily="2" charset="-120"/>
              <a:ea typeface="HanyiSentyTang" panose="02000500000000000000" pitchFamily="2" charset="-120"/>
            </a:endParaRPr>
          </a:p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    </a:t>
            </a:r>
            <a:r>
              <a:rPr lang="zh-TW" altLang="zh-TW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七年級下限</a:t>
            </a:r>
            <a:r>
              <a:rPr lang="en-US" altLang="zh-TW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12</a:t>
            </a:r>
            <a:r>
              <a:rPr lang="zh-TW" altLang="zh-TW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。</a:t>
            </a:r>
          </a:p>
          <a:p>
            <a:pPr>
              <a:lnSpc>
                <a:spcPts val="2600"/>
              </a:lnSpc>
            </a:pPr>
            <a:r>
              <a:rPr lang="en-US" altLang="zh-TW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    </a:t>
            </a:r>
            <a:r>
              <a:rPr lang="zh-TW" altLang="zh-TW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八年級下限</a:t>
            </a:r>
            <a:r>
              <a:rPr lang="en-US" altLang="zh-TW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12</a:t>
            </a:r>
            <a:r>
              <a:rPr lang="zh-TW" altLang="zh-TW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。</a:t>
            </a:r>
          </a:p>
          <a:p>
            <a:pPr>
              <a:lnSpc>
                <a:spcPts val="2100"/>
              </a:lnSpc>
            </a:pP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 </a:t>
            </a:r>
            <a:endParaRPr lang="zh-TW" altLang="zh-TW" dirty="0">
              <a:solidFill>
                <a:schemeClr val="accent3">
                  <a:lumMod val="75000"/>
                </a:schemeClr>
              </a:solidFill>
              <a:latin typeface="HanyiSentyTang" panose="02000500000000000000" pitchFamily="2" charset="-120"/>
              <a:ea typeface="HanyiSentyTang" panose="02000500000000000000" pitchFamily="2" charset="-120"/>
            </a:endParaRPr>
          </a:p>
          <a:p>
            <a:pPr>
              <a:lnSpc>
                <a:spcPts val="2100"/>
              </a:lnSpc>
            </a:pP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(3)</a:t>
            </a:r>
            <a:r>
              <a:rPr lang="zh-CN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線上結果公布日期 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3/5(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三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  <a:latin typeface="HanyiSentyTang" panose="02000500000000000000" pitchFamily="2" charset="-120"/>
                <a:ea typeface="HanyiSentyTang" panose="02000500000000000000" pitchFamily="2" charset="-120"/>
              </a:rPr>
              <a:t>)</a:t>
            </a:r>
            <a:endParaRPr lang="zh-TW" altLang="zh-TW" dirty="0">
              <a:solidFill>
                <a:schemeClr val="accent3">
                  <a:lumMod val="75000"/>
                </a:schemeClr>
              </a:solidFill>
              <a:latin typeface="HanyiSentyTang" panose="02000500000000000000" pitchFamily="2" charset="-120"/>
              <a:ea typeface="HanyiSentyTang" panose="02000500000000000000" pitchFamily="2" charset="-120"/>
            </a:endParaRPr>
          </a:p>
          <a:p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爆炸 2 5"/>
          <p:cNvSpPr/>
          <p:nvPr/>
        </p:nvSpPr>
        <p:spPr>
          <a:xfrm flipH="1">
            <a:off x="360218" y="4291830"/>
            <a:ext cx="5033818" cy="210435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成功進入選社畫面</a:t>
            </a:r>
          </a:p>
        </p:txBody>
      </p:sp>
    </p:spTree>
    <p:extLst>
      <p:ext uri="{BB962C8B-B14F-4D97-AF65-F5344CB8AC3E}">
        <p14:creationId xmlns:p14="http://schemas.microsoft.com/office/powerpoint/2010/main" val="387019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76EC930-B3F0-4996-8F04-CB449E457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21" b="4781"/>
          <a:stretch/>
        </p:blipFill>
        <p:spPr>
          <a:xfrm>
            <a:off x="495300" y="543982"/>
            <a:ext cx="11161935" cy="5547977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617BC867-9CF8-45C6-86A2-6E993A428CA5}"/>
              </a:ext>
            </a:extLst>
          </p:cNvPr>
          <p:cNvSpPr/>
          <p:nvPr/>
        </p:nvSpPr>
        <p:spPr>
          <a:xfrm>
            <a:off x="5301289" y="2234287"/>
            <a:ext cx="997527" cy="2573771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25D0F6B-410D-4A82-8089-BADDB8B8A983}"/>
              </a:ext>
            </a:extLst>
          </p:cNvPr>
          <p:cNvSpPr txBox="1"/>
          <p:nvPr/>
        </p:nvSpPr>
        <p:spPr>
          <a:xfrm>
            <a:off x="6298816" y="29673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依照志願序填寫數字</a:t>
            </a:r>
          </a:p>
        </p:txBody>
      </p:sp>
    </p:spTree>
    <p:extLst>
      <p:ext uri="{BB962C8B-B14F-4D97-AF65-F5344CB8AC3E}">
        <p14:creationId xmlns:p14="http://schemas.microsoft.com/office/powerpoint/2010/main" val="396900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450" b="4823"/>
          <a:stretch/>
        </p:blipFill>
        <p:spPr bwMode="auto">
          <a:xfrm>
            <a:off x="1148195" y="739227"/>
            <a:ext cx="9907731" cy="5439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橢圓 4"/>
          <p:cNvSpPr/>
          <p:nvPr/>
        </p:nvSpPr>
        <p:spPr>
          <a:xfrm>
            <a:off x="4184073" y="3713018"/>
            <a:ext cx="1006763" cy="100676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爆炸 2 5"/>
          <p:cNvSpPr/>
          <p:nvPr/>
        </p:nvSpPr>
        <p:spPr>
          <a:xfrm flipH="1">
            <a:off x="4285670" y="4216400"/>
            <a:ext cx="7278256" cy="2244437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請務必按下儲存</a:t>
            </a:r>
          </a:p>
        </p:txBody>
      </p:sp>
    </p:spTree>
    <p:extLst>
      <p:ext uri="{BB962C8B-B14F-4D97-AF65-F5344CB8AC3E}">
        <p14:creationId xmlns:p14="http://schemas.microsoft.com/office/powerpoint/2010/main" val="108429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3003" r="5813" b="15487"/>
          <a:stretch/>
        </p:blipFill>
        <p:spPr bwMode="auto">
          <a:xfrm>
            <a:off x="853900" y="686377"/>
            <a:ext cx="10502669" cy="5455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260"/>
          <p:cNvSpPr txBox="1"/>
          <p:nvPr/>
        </p:nvSpPr>
        <p:spPr>
          <a:xfrm>
            <a:off x="5310098" y="5052291"/>
            <a:ext cx="3869806" cy="554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800"/>
              </a:lnSpc>
              <a:spcAft>
                <a:spcPts val="1000"/>
              </a:spcAft>
            </a:pPr>
            <a:r>
              <a:rPr 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  <a:cs typeface="Times New Roman" panose="02020603050405020304" pitchFamily="18" charset="0"/>
              </a:rPr>
              <a:t>顯示儲存後已填志願社團</a:t>
            </a:r>
            <a:endParaRPr lang="zh-TW" sz="12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yiSentyTang" panose="02000500000000000000" pitchFamily="2" charset="-120"/>
              <a:ea typeface="HanyiSentyTang" panose="020005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9769761" y="3901593"/>
            <a:ext cx="1701802" cy="237374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58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imagerId5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6"/>
          <a:stretch/>
        </p:blipFill>
        <p:spPr bwMode="auto">
          <a:xfrm>
            <a:off x="840509" y="701963"/>
            <a:ext cx="10557164" cy="5366328"/>
          </a:xfrm>
          <a:prstGeom prst="rect">
            <a:avLst/>
          </a:prstGeom>
          <a:noFill/>
        </p:spPr>
      </p:pic>
      <p:sp>
        <p:nvSpPr>
          <p:cNvPr id="5" name="文字方塊 260"/>
          <p:cNvSpPr txBox="1"/>
          <p:nvPr/>
        </p:nvSpPr>
        <p:spPr>
          <a:xfrm>
            <a:off x="2312431" y="3470564"/>
            <a:ext cx="5586499" cy="471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800"/>
              </a:lnSpc>
              <a:spcAft>
                <a:spcPts val="1000"/>
              </a:spcAft>
            </a:pPr>
            <a:r>
              <a:rPr lang="zh-CN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確認選填完成後按登出離開此頁</a:t>
            </a:r>
            <a:endParaRPr lang="zh-TW" sz="20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yiSentyTang" panose="02000500000000000000" pitchFamily="2" charset="-120"/>
              <a:ea typeface="HanyiSentyTang" panose="02000500000000000000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80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imagerId6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64"/>
          <a:stretch/>
        </p:blipFill>
        <p:spPr bwMode="auto">
          <a:xfrm>
            <a:off x="849745" y="674254"/>
            <a:ext cx="10464800" cy="5495637"/>
          </a:xfrm>
          <a:prstGeom prst="rect">
            <a:avLst/>
          </a:prstGeom>
          <a:noFill/>
        </p:spPr>
      </p:pic>
      <p:sp>
        <p:nvSpPr>
          <p:cNvPr id="6" name="文字方塊 260"/>
          <p:cNvSpPr txBox="1"/>
          <p:nvPr/>
        </p:nvSpPr>
        <p:spPr>
          <a:xfrm>
            <a:off x="2084294" y="3045690"/>
            <a:ext cx="8812303" cy="62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600"/>
              </a:lnSpc>
              <a:spcAft>
                <a:spcPts val="1000"/>
              </a:spcAft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按照公布時間，再上網點選查詢社團公告結果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!</a:t>
            </a:r>
            <a:endParaRPr lang="zh-TW" sz="24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yiSentyTang" panose="02000500000000000000" pitchFamily="2" charset="-120"/>
              <a:ea typeface="HanyiSentyTang" panose="02000500000000000000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0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imagerId6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69"/>
          <a:stretch/>
        </p:blipFill>
        <p:spPr bwMode="auto">
          <a:xfrm>
            <a:off x="914400" y="923635"/>
            <a:ext cx="10557164" cy="4488874"/>
          </a:xfrm>
          <a:prstGeom prst="rect">
            <a:avLst/>
          </a:prstGeom>
          <a:noFill/>
        </p:spPr>
      </p:pic>
      <p:sp>
        <p:nvSpPr>
          <p:cNvPr id="5" name="文字方塊 260"/>
          <p:cNvSpPr txBox="1"/>
          <p:nvPr/>
        </p:nvSpPr>
        <p:spPr>
          <a:xfrm>
            <a:off x="7163139" y="3608723"/>
            <a:ext cx="4020942" cy="62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600"/>
              </a:lnSpc>
              <a:spcAft>
                <a:spcPts val="1000"/>
              </a:spcAft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可查詢線上選社結果</a:t>
            </a:r>
            <a:endParaRPr lang="zh-TW" sz="24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yiSentyTang" panose="02000500000000000000" pitchFamily="2" charset="-120"/>
              <a:ea typeface="HanyiSentyTang" panose="02000500000000000000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4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6093" y="123459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3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校隊性質社團、特殊社團注意事項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538459"/>
            <a:ext cx="9601196" cy="3318936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管樂團、弦樂團、國樂團、籃球隊、羽球社、男女童軍</a:t>
            </a:r>
            <a:r>
              <a:rPr lang="zh-TW" altLang="en-US" sz="3600" dirty="0">
                <a:solidFill>
                  <a:srgbClr val="FF0000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不開放選社</a:t>
            </a:r>
            <a:endParaRPr lang="en-US" altLang="zh-TW" sz="3600" dirty="0">
              <a:solidFill>
                <a:srgbClr val="FF0000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r>
              <a:rPr lang="zh-TW" altLang="en-US" sz="36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確定加入者已鎖定社團不需再選社。</a:t>
            </a:r>
            <a:endParaRPr lang="en-US" altLang="zh-TW" sz="3600" dirty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marL="0" indent="0">
              <a:buNone/>
            </a:pPr>
            <a:endParaRPr lang="en-US" altLang="zh-TW" sz="3600" dirty="0">
              <a:latin typeface="HanyiSentyTang" panose="02000500000000000000" pitchFamily="2" charset="-120"/>
              <a:ea typeface="HanyiSentyTang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4143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E2CA70-C681-41B3-8F78-CC1776CF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</a:rPr>
              <a:t>請詳閱各社團備註欄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A632E2-2612-4355-B683-4156368E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707795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◎</a:t>
            </a:r>
            <a:r>
              <a:rPr lang="zh-TW" altLang="en-US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社團須自備器材或需收材料費請一併考慮</a:t>
            </a:r>
            <a:endParaRPr lang="en-US" altLang="zh-TW" sz="3200" b="1" dirty="0">
              <a:solidFill>
                <a:srgbClr val="00206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r>
              <a:rPr lang="zh-TW" altLang="zh-TW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◎</a:t>
            </a:r>
            <a:r>
              <a:rPr lang="zh-TW" altLang="en-US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選社截止前可更自行上網更動自願序</a:t>
            </a:r>
            <a:endParaRPr lang="en-US" altLang="zh-TW" sz="3200" b="1" dirty="0">
              <a:solidFill>
                <a:srgbClr val="00206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r>
              <a:rPr lang="en-US" altLang="zh-TW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◎</a:t>
            </a:r>
            <a:r>
              <a:rPr lang="zh-TW" altLang="en-US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務必記得</a:t>
            </a:r>
            <a:r>
              <a:rPr lang="en-US" altLang="zh-TW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3</a:t>
            </a:r>
            <a:r>
              <a:rPr lang="zh-TW" altLang="en-US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月</a:t>
            </a:r>
            <a:r>
              <a:rPr lang="en-US" altLang="zh-TW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2</a:t>
            </a:r>
            <a:r>
              <a:rPr lang="zh-TW" altLang="en-US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日晚上</a:t>
            </a:r>
            <a:r>
              <a:rPr lang="en-US" altLang="zh-TW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23:59</a:t>
            </a:r>
            <a:r>
              <a:rPr lang="zh-TW" altLang="en-US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前截止選社</a:t>
            </a:r>
            <a:r>
              <a:rPr lang="en-US" altLang="zh-TW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,</a:t>
            </a:r>
            <a:r>
              <a:rPr lang="zh-TW" altLang="en-US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未選社同學將自行排入尚有名額社團</a:t>
            </a:r>
            <a:r>
              <a:rPr lang="en-US" altLang="zh-TW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.(</a:t>
            </a:r>
            <a:r>
              <a:rPr lang="zh-TW" altLang="en-US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不開放轉社</a:t>
            </a:r>
            <a:r>
              <a:rPr lang="en-US" altLang="zh-TW" sz="3200" b="1" dirty="0">
                <a:solidFill>
                  <a:srgbClr val="00206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)</a:t>
            </a:r>
          </a:p>
          <a:p>
            <a:endParaRPr lang="en-US" altLang="zh-TW" sz="3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6769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6093" y="123459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3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數學資優班同學注意事項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538459"/>
            <a:ext cx="9601196" cy="3318936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由於數資班於周五第七節有課程，因此不須選社。</a:t>
            </a:r>
            <a:endParaRPr lang="en-US" altLang="zh-TW" sz="3600" dirty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marL="0" indent="0">
              <a:buNone/>
            </a:pPr>
            <a:endParaRPr lang="en-US" altLang="zh-TW" sz="3600" dirty="0">
              <a:latin typeface="HanyiSentyTang" panose="02000500000000000000" pitchFamily="2" charset="-120"/>
              <a:ea typeface="HanyiSentyTang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202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688C40-909D-462A-ADE8-27BACE8D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38" y="157018"/>
            <a:ext cx="9601196" cy="1303867"/>
          </a:xfrm>
        </p:spPr>
        <p:txBody>
          <a:bodyPr/>
          <a:lstStyle/>
          <a:p>
            <a:r>
              <a:rPr lang="zh-TW" altLang="en-US" dirty="0"/>
              <a:t>興雅國中官方網站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D651F6D-D033-4CDC-99AC-DD4541A1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C9220E4-A3B8-41C3-9847-BDE79692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35" r="1893" b="4647"/>
          <a:stretch/>
        </p:blipFill>
        <p:spPr>
          <a:xfrm>
            <a:off x="115453" y="1219199"/>
            <a:ext cx="11961091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6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6470" y="151625"/>
            <a:ext cx="10972799" cy="5335541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3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今年開設的社團課、選社指示</a:t>
            </a:r>
            <a:br>
              <a:rPr lang="en-US" altLang="zh-TW" sz="6000" dirty="0">
                <a:solidFill>
                  <a:schemeClr val="accent3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</a:br>
            <a:r>
              <a:rPr lang="zh-TW" altLang="en-US" sz="6000" dirty="0">
                <a:solidFill>
                  <a:schemeClr val="accent3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都可以在興雅官網</a:t>
            </a:r>
            <a:r>
              <a:rPr lang="en-US" altLang="zh-TW" sz="6000" dirty="0">
                <a:solidFill>
                  <a:schemeClr val="accent3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-smart campus</a:t>
            </a:r>
            <a:br>
              <a:rPr lang="en-US" altLang="zh-TW" sz="6000" dirty="0">
                <a:solidFill>
                  <a:schemeClr val="accent3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</a:br>
            <a:r>
              <a:rPr lang="zh-TW" altLang="en-US" sz="6000" dirty="0">
                <a:solidFill>
                  <a:schemeClr val="accent3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或</a:t>
            </a:r>
            <a:r>
              <a:rPr lang="en-US" altLang="zh-TW" sz="6000" dirty="0">
                <a:solidFill>
                  <a:schemeClr val="accent3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(news)</a:t>
            </a:r>
            <a:r>
              <a:rPr lang="zh-TW" altLang="en-US" sz="6000" dirty="0">
                <a:solidFill>
                  <a:schemeClr val="accent3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最新消息查詢哦！</a:t>
            </a:r>
          </a:p>
        </p:txBody>
      </p:sp>
    </p:spTree>
    <p:extLst>
      <p:ext uri="{BB962C8B-B14F-4D97-AF65-F5344CB8AC3E}">
        <p14:creationId xmlns:p14="http://schemas.microsoft.com/office/powerpoint/2010/main" val="426615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5F1B45BA-E905-4646-ABCA-B21EA4266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328" y="1116237"/>
            <a:ext cx="7887854" cy="56594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6128" y="-11557"/>
            <a:ext cx="9601196" cy="1303867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進入學校網站首頁</a:t>
            </a:r>
            <a:br>
              <a:rPr lang="en-US" altLang="zh-TW" sz="40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</a:br>
            <a:r>
              <a:rPr lang="zh-TW" altLang="en-US" sz="40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點選 </a:t>
            </a:r>
            <a:r>
              <a:rPr lang="en-US" altLang="zh-TW" sz="4000" dirty="0">
                <a:solidFill>
                  <a:schemeClr val="accent5">
                    <a:lumMod val="75000"/>
                  </a:schemeClr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SMART CAMPUS </a:t>
            </a:r>
            <a:r>
              <a:rPr lang="zh-TW" altLang="en-US" sz="4000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進入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57832D0-5BFA-49CF-8E83-1EAC2DA87FEE}"/>
              </a:ext>
            </a:extLst>
          </p:cNvPr>
          <p:cNvSpPr/>
          <p:nvPr/>
        </p:nvSpPr>
        <p:spPr>
          <a:xfrm>
            <a:off x="5084618" y="1662797"/>
            <a:ext cx="1339273" cy="380141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66F2640E-9554-483A-A7A2-753B859D544A}"/>
              </a:ext>
            </a:extLst>
          </p:cNvPr>
          <p:cNvSpPr/>
          <p:nvPr/>
        </p:nvSpPr>
        <p:spPr>
          <a:xfrm>
            <a:off x="6804883" y="5554133"/>
            <a:ext cx="3683004" cy="13038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  <a:latin typeface="Antique Olive Compact" panose="020B0904030504030204" pitchFamily="34" charset="0"/>
              </a:rPr>
              <a:t>Clubs Course Taking </a:t>
            </a:r>
            <a:endParaRPr lang="zh-TW" altLang="en-US" sz="3200" b="1" dirty="0">
              <a:solidFill>
                <a:srgbClr val="C00000"/>
              </a:solidFill>
              <a:latin typeface="Antique Olive Compact" panose="020B09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2B2C02B-9D6B-4C9E-BEA2-26B35773E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09" y="270431"/>
            <a:ext cx="8941846" cy="6065715"/>
          </a:xfrm>
          <a:prstGeom prst="rect">
            <a:avLst/>
          </a:prstGeom>
        </p:spPr>
      </p:pic>
      <p:sp>
        <p:nvSpPr>
          <p:cNvPr id="11" name="箭號: 向左 10">
            <a:extLst>
              <a:ext uri="{FF2B5EF4-FFF2-40B4-BE49-F238E27FC236}">
                <a16:creationId xmlns:a16="http://schemas.microsoft.com/office/drawing/2014/main" id="{4B5F90AA-1C49-4115-9EA1-0492FF995314}"/>
              </a:ext>
            </a:extLst>
          </p:cNvPr>
          <p:cNvSpPr/>
          <p:nvPr/>
        </p:nvSpPr>
        <p:spPr>
          <a:xfrm>
            <a:off x="7853480" y="1687396"/>
            <a:ext cx="886788" cy="390141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3181278B-CCC5-4BB5-B803-55C8F3AF8BC4}"/>
              </a:ext>
            </a:extLst>
          </p:cNvPr>
          <p:cNvSpPr/>
          <p:nvPr/>
        </p:nvSpPr>
        <p:spPr>
          <a:xfrm>
            <a:off x="710154" y="1650823"/>
            <a:ext cx="5163609" cy="240512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CDD2C5D-C7EB-47FD-921A-C72899EF0C1A}"/>
              </a:ext>
            </a:extLst>
          </p:cNvPr>
          <p:cNvSpPr txBox="1"/>
          <p:nvPr/>
        </p:nvSpPr>
        <p:spPr>
          <a:xfrm>
            <a:off x="8889475" y="1310326"/>
            <a:ext cx="2592371" cy="23944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</a:rPr>
              <a:t>3/2</a:t>
            </a:r>
            <a:r>
              <a:rPr lang="zh-TW" altLang="en-US" sz="2400" b="1" dirty="0">
                <a:solidFill>
                  <a:srgbClr val="FF0000"/>
                </a:solidFill>
              </a:rPr>
              <a:t>晚上</a:t>
            </a:r>
            <a:r>
              <a:rPr lang="en-US" altLang="zh-TW" sz="2400" b="1" dirty="0">
                <a:solidFill>
                  <a:srgbClr val="FF0000"/>
                </a:solidFill>
              </a:rPr>
              <a:t>23</a:t>
            </a:r>
            <a:r>
              <a:rPr lang="zh-TW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</a:rPr>
              <a:t>59</a:t>
            </a:r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截止唷！！！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2400" b="1" dirty="0">
                <a:solidFill>
                  <a:srgbClr val="FF0000"/>
                </a:solidFill>
              </a:rPr>
              <a:t>3/2</a:t>
            </a:r>
            <a:r>
              <a:rPr lang="zh-TW" altLang="en-US" sz="2400" b="1" dirty="0">
                <a:solidFill>
                  <a:srgbClr val="FF0000"/>
                </a:solidFill>
              </a:rPr>
              <a:t>晚上</a:t>
            </a:r>
            <a:r>
              <a:rPr lang="en-US" altLang="zh-TW" sz="2400" b="1" dirty="0">
                <a:solidFill>
                  <a:srgbClr val="FF0000"/>
                </a:solidFill>
              </a:rPr>
              <a:t>23</a:t>
            </a:r>
            <a:r>
              <a:rPr lang="zh-TW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</a:rPr>
              <a:t>59</a:t>
            </a:r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截止唷！！！</a:t>
            </a:r>
          </a:p>
          <a:p>
            <a:pPr algn="ctr"/>
            <a:r>
              <a:rPr lang="en-US" altLang="zh-TW" sz="2400" b="1" dirty="0">
                <a:solidFill>
                  <a:srgbClr val="FF0000"/>
                </a:solidFill>
              </a:rPr>
              <a:t>3/2</a:t>
            </a:r>
            <a:r>
              <a:rPr lang="zh-TW" altLang="en-US" sz="2400" b="1" dirty="0">
                <a:solidFill>
                  <a:srgbClr val="FF0000"/>
                </a:solidFill>
              </a:rPr>
              <a:t>晚上</a:t>
            </a:r>
            <a:r>
              <a:rPr lang="en-US" altLang="zh-TW" sz="2400" b="1" dirty="0">
                <a:solidFill>
                  <a:srgbClr val="FF0000"/>
                </a:solidFill>
              </a:rPr>
              <a:t>23</a:t>
            </a:r>
            <a:r>
              <a:rPr lang="zh-TW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</a:rPr>
              <a:t>59</a:t>
            </a:r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截止唷！！！</a:t>
            </a:r>
          </a:p>
        </p:txBody>
      </p:sp>
    </p:spTree>
    <p:extLst>
      <p:ext uri="{BB962C8B-B14F-4D97-AF65-F5344CB8AC3E}">
        <p14:creationId xmlns:p14="http://schemas.microsoft.com/office/powerpoint/2010/main" val="318302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79105D4-B9A5-42EB-BB27-91AF35641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1" b="6816"/>
          <a:stretch/>
        </p:blipFill>
        <p:spPr>
          <a:xfrm>
            <a:off x="492735" y="812800"/>
            <a:ext cx="11228210" cy="5347855"/>
          </a:xfr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938387FC-DC86-4328-968B-501B36F30C18}"/>
              </a:ext>
            </a:extLst>
          </p:cNvPr>
          <p:cNvSpPr/>
          <p:nvPr/>
        </p:nvSpPr>
        <p:spPr>
          <a:xfrm>
            <a:off x="2216727" y="2881744"/>
            <a:ext cx="2844800" cy="1690257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B6DA064B-437A-448E-8257-E2196661D4AE}"/>
              </a:ext>
            </a:extLst>
          </p:cNvPr>
          <p:cNvSpPr/>
          <p:nvPr/>
        </p:nvSpPr>
        <p:spPr>
          <a:xfrm>
            <a:off x="669635" y="4784434"/>
            <a:ext cx="10852729" cy="1817257"/>
          </a:xfrm>
          <a:prstGeom prst="roundRect">
            <a:avLst>
              <a:gd name="adj" fmla="val 22131"/>
            </a:avLst>
          </a:prstGeom>
          <a:gradFill>
            <a:gsLst>
              <a:gs pos="0">
                <a:srgbClr val="CCECFF">
                  <a:lumMod val="49000"/>
                  <a:lumOff val="51000"/>
                </a:srgbClr>
              </a:gs>
              <a:gs pos="100000">
                <a:srgbClr val="99CCFF"/>
              </a:gs>
            </a:gsLst>
            <a:lin ang="54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* 原帳號為</a:t>
            </a:r>
            <a:r>
              <a:rPr lang="en-US" altLang="zh-TW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syajh+</a:t>
            </a:r>
            <a:r>
              <a:rPr lang="zh-TW" altLang="en-US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學號全部</a:t>
            </a:r>
            <a:r>
              <a:rPr lang="en-US" altLang="zh-TW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/</a:t>
            </a:r>
            <a:r>
              <a:rPr lang="zh-TW" altLang="en-US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密碼預設為身份證字號後</a:t>
            </a:r>
            <a:r>
              <a:rPr lang="en-US" altLang="zh-TW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6</a:t>
            </a:r>
            <a:r>
              <a:rPr lang="zh-TW" altLang="en-US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碼，同學登入後可以自行更改。</a:t>
            </a:r>
            <a:br>
              <a:rPr lang="en-US" altLang="zh-TW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</a:br>
            <a:r>
              <a:rPr lang="zh-TW" altLang="en-US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* 回家後，請先於周末測試自己的帳密有沒有問題。</a:t>
            </a:r>
            <a:endParaRPr lang="en-US" altLang="zh-TW" sz="2000" dirty="0">
              <a:solidFill>
                <a:srgbClr val="FF0000"/>
              </a:solidFill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* 若忘記登入密碼請參考自我復原方法或洽訓育組</a:t>
            </a:r>
            <a:r>
              <a:rPr lang="en-US" altLang="zh-TW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分機</a:t>
            </a:r>
            <a:r>
              <a:rPr lang="en-US" altLang="zh-TW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310).</a:t>
            </a:r>
            <a:r>
              <a:rPr lang="zh-TW" altLang="en-US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資訊組重設密碼</a:t>
            </a:r>
            <a:r>
              <a:rPr lang="en-US" altLang="zh-TW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分機</a:t>
            </a:r>
            <a:r>
              <a:rPr lang="en-US" altLang="zh-TW" sz="2000" dirty="0">
                <a:solidFill>
                  <a:srgbClr val="FF000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240)</a:t>
            </a:r>
            <a:endParaRPr lang="zh-TW" altLang="en-US" sz="2000" dirty="0">
              <a:solidFill>
                <a:srgbClr val="FF0000"/>
              </a:solidFill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479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7FA2F1-69F0-41AA-B4ED-9A657848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467B384-55FF-4372-A8FD-F9DA02451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497" y="145345"/>
            <a:ext cx="9430976" cy="6643382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E63EBBB-ED20-4970-A473-5AF7F6C66C81}"/>
              </a:ext>
            </a:extLst>
          </p:cNvPr>
          <p:cNvSpPr txBox="1"/>
          <p:nvPr/>
        </p:nvSpPr>
        <p:spPr>
          <a:xfrm>
            <a:off x="6779490" y="3241964"/>
            <a:ext cx="4304146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/>
              <a:t>帳號   </a:t>
            </a:r>
            <a:r>
              <a:rPr lang="en-US" altLang="zh-TW" sz="3600" dirty="0">
                <a:highlight>
                  <a:srgbClr val="FFFF00"/>
                </a:highlight>
              </a:rPr>
              <a:t>syajh</a:t>
            </a:r>
            <a:r>
              <a:rPr lang="zh-TW" altLang="en-US" sz="3600" dirty="0">
                <a:highlight>
                  <a:srgbClr val="FFFF00"/>
                </a:highlight>
              </a:rPr>
              <a:t>完整學號</a:t>
            </a:r>
            <a:endParaRPr lang="en-US" altLang="zh-TW" sz="3600" dirty="0">
              <a:highlight>
                <a:srgbClr val="FFFF00"/>
              </a:highlight>
            </a:endParaRPr>
          </a:p>
          <a:p>
            <a:endParaRPr lang="en-US" altLang="zh-TW" sz="3600" dirty="0"/>
          </a:p>
          <a:p>
            <a:r>
              <a:rPr lang="zh-TW" altLang="en-US" sz="3600" dirty="0"/>
              <a:t>密碼   </a:t>
            </a:r>
            <a:r>
              <a:rPr lang="zh-TW" altLang="en-US" sz="3600" dirty="0">
                <a:highlight>
                  <a:srgbClr val="FFFF00"/>
                </a:highlight>
              </a:rPr>
              <a:t>身分證末</a:t>
            </a:r>
            <a:r>
              <a:rPr lang="en-US" altLang="zh-TW" sz="3600" dirty="0">
                <a:highlight>
                  <a:srgbClr val="FFFF00"/>
                </a:highlight>
              </a:rPr>
              <a:t>6</a:t>
            </a:r>
            <a:r>
              <a:rPr lang="zh-TW" altLang="en-US" sz="3600" dirty="0">
                <a:highlight>
                  <a:srgbClr val="FFFF00"/>
                </a:highlight>
              </a:rPr>
              <a:t>碼</a:t>
            </a:r>
          </a:p>
        </p:txBody>
      </p:sp>
    </p:spTree>
    <p:extLst>
      <p:ext uri="{BB962C8B-B14F-4D97-AF65-F5344CB8AC3E}">
        <p14:creationId xmlns:p14="http://schemas.microsoft.com/office/powerpoint/2010/main" val="253184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imagerId2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7"/>
          <a:stretch/>
        </p:blipFill>
        <p:spPr bwMode="auto">
          <a:xfrm>
            <a:off x="914399" y="719528"/>
            <a:ext cx="10363200" cy="5396459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4560963" y="1528896"/>
            <a:ext cx="305724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顯示登入者的姓名</a:t>
            </a:r>
          </a:p>
        </p:txBody>
      </p:sp>
    </p:spTree>
    <p:extLst>
      <p:ext uri="{BB962C8B-B14F-4D97-AF65-F5344CB8AC3E}">
        <p14:creationId xmlns:p14="http://schemas.microsoft.com/office/powerpoint/2010/main" val="285459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imagerId31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3"/>
          <a:stretch/>
        </p:blipFill>
        <p:spPr bwMode="auto">
          <a:xfrm>
            <a:off x="931020" y="788624"/>
            <a:ext cx="10491485" cy="5267401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072596" y="2837549"/>
            <a:ext cx="233910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點選學生線上</a:t>
            </a:r>
          </a:p>
        </p:txBody>
      </p:sp>
    </p:spTree>
    <p:extLst>
      <p:ext uri="{BB962C8B-B14F-4D97-AF65-F5344CB8AC3E}">
        <p14:creationId xmlns:p14="http://schemas.microsoft.com/office/powerpoint/2010/main" val="105191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imagerId3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5"/>
          <a:stretch/>
        </p:blipFill>
        <p:spPr bwMode="auto">
          <a:xfrm>
            <a:off x="804472" y="749509"/>
            <a:ext cx="10558071" cy="539645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072596" y="2837549"/>
            <a:ext cx="305724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yiSentyTang" panose="02000500000000000000" pitchFamily="2" charset="-120"/>
                <a:ea typeface="HanyiSentyTang" panose="02000500000000000000" pitchFamily="2" charset="-120"/>
              </a:rPr>
              <a:t>點選學生線上選社</a:t>
            </a:r>
          </a:p>
        </p:txBody>
      </p:sp>
    </p:spTree>
    <p:extLst>
      <p:ext uri="{BB962C8B-B14F-4D97-AF65-F5344CB8AC3E}">
        <p14:creationId xmlns:p14="http://schemas.microsoft.com/office/powerpoint/2010/main" val="2945827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1487</TotalTime>
  <Words>435</Words>
  <Application>Microsoft Office PowerPoint</Application>
  <PresentationFormat>寬螢幕</PresentationFormat>
  <Paragraphs>46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HanyiSentyTang</vt:lpstr>
      <vt:lpstr>華康少女文字W7(P)</vt:lpstr>
      <vt:lpstr>華康超明體(P)</vt:lpstr>
      <vt:lpstr>華康魏碑體</vt:lpstr>
      <vt:lpstr>微軟正黑體</vt:lpstr>
      <vt:lpstr>新細明體</vt:lpstr>
      <vt:lpstr>Antique Olive Compact</vt:lpstr>
      <vt:lpstr>Arial</vt:lpstr>
      <vt:lpstr>Garamond</vt:lpstr>
      <vt:lpstr>Times New Roman</vt:lpstr>
      <vt:lpstr>有機</vt:lpstr>
      <vt:lpstr>113學年度 社團線上選填說明</vt:lpstr>
      <vt:lpstr>興雅國中官方網站</vt:lpstr>
      <vt:lpstr>進入學校網站首頁 點選 SMART CAMPUS 進入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校隊性質社團、特殊社團注意事項</vt:lpstr>
      <vt:lpstr>請詳閱各社團備註欄</vt:lpstr>
      <vt:lpstr>數學資優班同學注意事項</vt:lpstr>
      <vt:lpstr>今年開設的社團課、選社指示 都可以在興雅官網-smart campus 或(news)最新消息查詢哦！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 社團線上選填說明</dc:title>
  <dc:creator>syajh</dc:creator>
  <cp:lastModifiedBy>syajh</cp:lastModifiedBy>
  <cp:revision>62</cp:revision>
  <cp:lastPrinted>2024-09-05T07:02:15Z</cp:lastPrinted>
  <dcterms:created xsi:type="dcterms:W3CDTF">2020-09-04T01:10:38Z</dcterms:created>
  <dcterms:modified xsi:type="dcterms:W3CDTF">2025-02-19T09:03:40Z</dcterms:modified>
</cp:coreProperties>
</file>