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22E36D2-86F5-4697-8B49-B45CD2AB3E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000" dirty="0"/>
              <a:t>110</a:t>
            </a:r>
            <a:r>
              <a:rPr lang="zh-TW" altLang="en-US" sz="4000" dirty="0"/>
              <a:t>年下半學年度期末財務報告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AE93F7B-561F-4D92-8D38-4FF25A6F8D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/>
              <a:t>111.06.22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121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6FC82-75A9-441F-B0E0-80C0AB9F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/>
              <a:t>收支總表</a:t>
            </a:r>
            <a:br>
              <a:rPr lang="en-US" altLang="zh-TW" dirty="0"/>
            </a:br>
            <a:r>
              <a:rPr lang="en-US" altLang="zh-TW" sz="2000" dirty="0"/>
              <a:t>(</a:t>
            </a:r>
            <a:r>
              <a:rPr lang="zh-TW" altLang="en-US" sz="2000" dirty="0"/>
              <a:t>收入、費用彙整請詳後</a:t>
            </a:r>
            <a:r>
              <a:rPr lang="en-US" altLang="zh-TW" sz="2000" dirty="0"/>
              <a:t>)</a:t>
            </a:r>
            <a:endParaRPr lang="zh-TW" altLang="en-US" sz="2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CDB87-7AB0-49F0-9CD6-11E5893B1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922588" cy="3450613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期初餘額</a:t>
            </a:r>
            <a:r>
              <a:rPr lang="en-US" altLang="zh-TW" sz="3200" dirty="0"/>
              <a:t>111.03.11</a:t>
            </a:r>
          </a:p>
          <a:p>
            <a:r>
              <a:rPr lang="zh-TW" altLang="en-US" sz="3200" dirty="0"/>
              <a:t>本期收入</a:t>
            </a:r>
            <a:r>
              <a:rPr lang="en-US" altLang="zh-TW" sz="3200" dirty="0"/>
              <a:t>(+)</a:t>
            </a:r>
          </a:p>
          <a:p>
            <a:r>
              <a:rPr lang="zh-TW" altLang="en-US" sz="3200" dirty="0"/>
              <a:t>本期支出</a:t>
            </a:r>
            <a:r>
              <a:rPr lang="en-US" altLang="zh-TW" sz="3200" dirty="0"/>
              <a:t>(-)</a:t>
            </a:r>
          </a:p>
          <a:p>
            <a:r>
              <a:rPr lang="zh-TW" altLang="en-US" sz="3200" dirty="0"/>
              <a:t>期末餘額</a:t>
            </a:r>
            <a:r>
              <a:rPr lang="en-US" altLang="zh-TW" sz="3200" dirty="0"/>
              <a:t>111.05.13</a:t>
            </a:r>
            <a:endParaRPr lang="zh-TW" altLang="en-US" sz="3200" dirty="0"/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02DEEF77-2952-46E8-B4CF-4C9DD1731D2D}"/>
              </a:ext>
            </a:extLst>
          </p:cNvPr>
          <p:cNvSpPr txBox="1">
            <a:spLocks/>
          </p:cNvSpPr>
          <p:nvPr/>
        </p:nvSpPr>
        <p:spPr>
          <a:xfrm>
            <a:off x="6445188" y="2015732"/>
            <a:ext cx="296950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200" dirty="0"/>
              <a:t>$1,389,974</a:t>
            </a:r>
          </a:p>
          <a:p>
            <a:pPr marL="0" indent="0">
              <a:buNone/>
            </a:pPr>
            <a:r>
              <a:rPr lang="zh-TW" altLang="en-US" sz="3200" dirty="0"/>
              <a:t>    </a:t>
            </a:r>
            <a:r>
              <a:rPr lang="en-US" altLang="zh-TW" sz="3200" dirty="0"/>
              <a:t>162,372</a:t>
            </a:r>
          </a:p>
          <a:p>
            <a:pPr marL="0" indent="0">
              <a:buNone/>
            </a:pPr>
            <a:r>
              <a:rPr lang="en-US" altLang="zh-TW" sz="3200" u="sng" dirty="0"/>
              <a:t>    268,507</a:t>
            </a:r>
          </a:p>
          <a:p>
            <a:pPr marL="0" indent="0">
              <a:buNone/>
            </a:pPr>
            <a:r>
              <a:rPr lang="en-US" altLang="zh-TW" sz="3200" dirty="0"/>
              <a:t>$1,283,839</a:t>
            </a:r>
          </a:p>
        </p:txBody>
      </p:sp>
    </p:spTree>
    <p:extLst>
      <p:ext uri="{BB962C8B-B14F-4D97-AF65-F5344CB8AC3E}">
        <p14:creationId xmlns:p14="http://schemas.microsoft.com/office/powerpoint/2010/main" val="3853018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6FC82-75A9-441F-B0E0-80C0AB9FD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收入明細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CDB87-7AB0-49F0-9CD6-11E5893B1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4922588" cy="3450613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家長會費收入</a:t>
            </a:r>
            <a:endParaRPr lang="en-US" altLang="zh-TW" sz="3200" dirty="0"/>
          </a:p>
          <a:p>
            <a:r>
              <a:rPr lang="zh-TW" altLang="en-US" sz="3200" dirty="0"/>
              <a:t>作文班</a:t>
            </a:r>
            <a:r>
              <a:rPr lang="en-US" altLang="zh-TW" sz="3200" dirty="0"/>
              <a:t>(110</a:t>
            </a:r>
            <a:r>
              <a:rPr lang="zh-TW" altLang="en-US" sz="3200" dirty="0"/>
              <a:t>下學期</a:t>
            </a:r>
            <a:r>
              <a:rPr lang="en-US" altLang="zh-TW" sz="3200" dirty="0"/>
              <a:t>)</a:t>
            </a:r>
          </a:p>
          <a:p>
            <a:r>
              <a:rPr lang="zh-TW" altLang="en-US" sz="3200" dirty="0"/>
              <a:t>捐贈收入</a:t>
            </a:r>
            <a:endParaRPr lang="en-US" altLang="zh-TW" sz="3200" dirty="0"/>
          </a:p>
          <a:p>
            <a:r>
              <a:rPr lang="zh-TW" altLang="en-US" sz="3200" dirty="0"/>
              <a:t>其他收入</a:t>
            </a:r>
            <a:r>
              <a:rPr lang="en-US" altLang="zh-TW" sz="3200" dirty="0"/>
              <a:t>(</a:t>
            </a:r>
            <a:r>
              <a:rPr lang="zh-TW" altLang="en-US" sz="3200" dirty="0"/>
              <a:t>定存息等</a:t>
            </a:r>
            <a:r>
              <a:rPr lang="en-US" altLang="zh-TW" sz="3200" dirty="0"/>
              <a:t>)</a:t>
            </a:r>
          </a:p>
          <a:p>
            <a:r>
              <a:rPr lang="zh-TW" altLang="en-US" sz="3200" dirty="0"/>
              <a:t>收入合計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02DEEF77-2952-46E8-B4CF-4C9DD1731D2D}"/>
              </a:ext>
            </a:extLst>
          </p:cNvPr>
          <p:cNvSpPr txBox="1">
            <a:spLocks/>
          </p:cNvSpPr>
          <p:nvPr/>
        </p:nvSpPr>
        <p:spPr>
          <a:xfrm>
            <a:off x="6995604" y="2015732"/>
            <a:ext cx="296950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sz="3400" dirty="0"/>
              <a:t>$140,400</a:t>
            </a:r>
          </a:p>
          <a:p>
            <a:pPr marL="0" indent="0">
              <a:buNone/>
            </a:pPr>
            <a:r>
              <a:rPr lang="zh-TW" altLang="en-US" sz="3400" dirty="0"/>
              <a:t>    </a:t>
            </a:r>
            <a:r>
              <a:rPr lang="en-US" altLang="zh-TW" sz="3400" dirty="0"/>
              <a:t>16,250</a:t>
            </a:r>
          </a:p>
          <a:p>
            <a:pPr marL="0" indent="0">
              <a:buNone/>
            </a:pPr>
            <a:r>
              <a:rPr lang="en-US" altLang="zh-TW" sz="3400" dirty="0"/>
              <a:t>    50,000</a:t>
            </a:r>
          </a:p>
          <a:p>
            <a:pPr marL="0" indent="0">
              <a:buNone/>
            </a:pPr>
            <a:r>
              <a:rPr lang="en-US" altLang="zh-TW" sz="3400" u="sng" dirty="0"/>
              <a:t>        722</a:t>
            </a:r>
          </a:p>
          <a:p>
            <a:pPr marL="0" indent="0">
              <a:buNone/>
            </a:pPr>
            <a:r>
              <a:rPr lang="en-US" altLang="zh-TW" sz="3400" dirty="0"/>
              <a:t>$ 162,372</a:t>
            </a:r>
          </a:p>
        </p:txBody>
      </p:sp>
    </p:spTree>
    <p:extLst>
      <p:ext uri="{BB962C8B-B14F-4D97-AF65-F5344CB8AC3E}">
        <p14:creationId xmlns:p14="http://schemas.microsoft.com/office/powerpoint/2010/main" val="1201266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6FC82-75A9-441F-B0E0-80C0AB9FD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91794"/>
            <a:ext cx="9603275" cy="1049235"/>
          </a:xfrm>
        </p:spPr>
        <p:txBody>
          <a:bodyPr/>
          <a:lstStyle/>
          <a:p>
            <a:r>
              <a:rPr lang="zh-TW" altLang="en-US" dirty="0"/>
              <a:t>費用明細</a:t>
            </a:r>
            <a:r>
              <a:rPr lang="en-US" altLang="zh-TW" dirty="0"/>
              <a:t>(</a:t>
            </a:r>
            <a:r>
              <a:rPr lang="zh-TW" altLang="en-US" dirty="0"/>
              <a:t>截至</a:t>
            </a:r>
            <a:r>
              <a:rPr lang="en-US" altLang="zh-TW" dirty="0"/>
              <a:t>0513)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F4CDB87-7AB0-49F0-9CD6-11E5893B1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776035"/>
            <a:ext cx="5783722" cy="345061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zh-TW" altLang="en-US" sz="1800" dirty="0"/>
              <a:t>進步獎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學生比賽獎金</a:t>
            </a:r>
            <a:r>
              <a:rPr lang="en-US" altLang="zh-TW" sz="1800" dirty="0"/>
              <a:t>(</a:t>
            </a:r>
            <a:r>
              <a:rPr lang="zh-TW" altLang="en-US" sz="1800" dirty="0"/>
              <a:t>七年級路跑、扯鈴</a:t>
            </a:r>
            <a:r>
              <a:rPr lang="en-US" altLang="zh-TW" sz="1800" dirty="0"/>
              <a:t>)</a:t>
            </a:r>
          </a:p>
          <a:p>
            <a:pPr>
              <a:spcBef>
                <a:spcPts val="600"/>
              </a:spcBef>
            </a:pPr>
            <a:r>
              <a:rPr lang="zh-TW" altLang="en-US" sz="1800" dirty="0"/>
              <a:t>排球籃球裁判費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作文班鐘點費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指捐籃球隊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興雅青年審稿費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學生校外比賽報名費</a:t>
            </a:r>
            <a:endParaRPr lang="en-US" altLang="zh-TW" sz="1800" dirty="0"/>
          </a:p>
          <a:p>
            <a:pPr>
              <a:spcBef>
                <a:spcPts val="600"/>
              </a:spcBef>
            </a:pPr>
            <a:r>
              <a:rPr lang="zh-TW" altLang="en-US" sz="1800" dirty="0"/>
              <a:t>包高中</a:t>
            </a:r>
            <a:r>
              <a:rPr lang="en-US" altLang="zh-TW" sz="1800" dirty="0"/>
              <a:t>(</a:t>
            </a:r>
            <a:r>
              <a:rPr lang="zh-TW" altLang="en-US" sz="1800" dirty="0"/>
              <a:t>粽</a:t>
            </a:r>
            <a:r>
              <a:rPr lang="en-US" altLang="zh-TW" sz="1800" dirty="0"/>
              <a:t>)</a:t>
            </a:r>
          </a:p>
          <a:p>
            <a:pPr>
              <a:spcBef>
                <a:spcPts val="600"/>
              </a:spcBef>
            </a:pPr>
            <a:r>
              <a:rPr lang="zh-TW" altLang="en-US" sz="1800" dirty="0"/>
              <a:t>其他</a:t>
            </a:r>
            <a:r>
              <a:rPr lang="en-US" altLang="zh-TW" sz="1800" dirty="0"/>
              <a:t>(</a:t>
            </a:r>
            <a:r>
              <a:rPr lang="zh-TW" altLang="en-US" sz="1800" dirty="0"/>
              <a:t>電話費等</a:t>
            </a:r>
            <a:r>
              <a:rPr lang="en-US" altLang="zh-TW" sz="1800" dirty="0"/>
              <a:t>)</a:t>
            </a:r>
          </a:p>
          <a:p>
            <a:pPr>
              <a:spcBef>
                <a:spcPts val="600"/>
              </a:spcBef>
            </a:pPr>
            <a:r>
              <a:rPr lang="zh-TW" altLang="en-US" sz="1800" dirty="0"/>
              <a:t>費用合計</a:t>
            </a:r>
          </a:p>
        </p:txBody>
      </p:sp>
      <p:sp>
        <p:nvSpPr>
          <p:cNvPr id="4" name="內容版面配置區 2">
            <a:extLst>
              <a:ext uri="{FF2B5EF4-FFF2-40B4-BE49-F238E27FC236}">
                <a16:creationId xmlns:a16="http://schemas.microsoft.com/office/drawing/2014/main" id="{02DEEF77-2952-46E8-B4CF-4C9DD1731D2D}"/>
              </a:ext>
            </a:extLst>
          </p:cNvPr>
          <p:cNvSpPr txBox="1">
            <a:spLocks/>
          </p:cNvSpPr>
          <p:nvPr/>
        </p:nvSpPr>
        <p:spPr>
          <a:xfrm>
            <a:off x="7004482" y="1784913"/>
            <a:ext cx="2969501" cy="34506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$    12,200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zh-TW" altLang="en-US" sz="1800" b="1" dirty="0"/>
              <a:t>    </a:t>
            </a:r>
            <a:r>
              <a:rPr lang="en-US" altLang="zh-TW" sz="1800" b="1" dirty="0"/>
              <a:t>  23,200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29,700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24,072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100,030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29,000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        -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      49,630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u="sng" dirty="0"/>
              <a:t>           675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zh-TW" sz="1800" b="1" dirty="0"/>
              <a:t>$   268,507</a:t>
            </a:r>
          </a:p>
        </p:txBody>
      </p:sp>
    </p:spTree>
    <p:extLst>
      <p:ext uri="{BB962C8B-B14F-4D97-AF65-F5344CB8AC3E}">
        <p14:creationId xmlns:p14="http://schemas.microsoft.com/office/powerpoint/2010/main" val="2004582195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154</Words>
  <Application>Microsoft Office PowerPoint</Application>
  <PresentationFormat>寬螢幕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圖庫</vt:lpstr>
      <vt:lpstr>110年下半學年度期末財務報告</vt:lpstr>
      <vt:lpstr>收支總表 (收入、費用彙整請詳後)</vt:lpstr>
      <vt:lpstr>收入明細</vt:lpstr>
      <vt:lpstr>費用明細(截至0513)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110年上半學年度財務報告</dc:title>
  <dc:creator>PEITZU TSAI</dc:creator>
  <cp:lastModifiedBy>PEITZU TSAI</cp:lastModifiedBy>
  <cp:revision>6</cp:revision>
  <dcterms:created xsi:type="dcterms:W3CDTF">2022-01-12T13:50:13Z</dcterms:created>
  <dcterms:modified xsi:type="dcterms:W3CDTF">2022-06-21T12:21:55Z</dcterms:modified>
</cp:coreProperties>
</file>