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2" r:id="rId1"/>
  </p:sldMasterIdLst>
  <p:notesMasterIdLst>
    <p:notesMasterId r:id="rId50"/>
  </p:notesMasterIdLst>
  <p:handoutMasterIdLst>
    <p:handoutMasterId r:id="rId51"/>
  </p:handoutMasterIdLst>
  <p:sldIdLst>
    <p:sldId id="456" r:id="rId2"/>
    <p:sldId id="344" r:id="rId3"/>
    <p:sldId id="398" r:id="rId4"/>
    <p:sldId id="346" r:id="rId5"/>
    <p:sldId id="400" r:id="rId6"/>
    <p:sldId id="401" r:id="rId7"/>
    <p:sldId id="402" r:id="rId8"/>
    <p:sldId id="403" r:id="rId9"/>
    <p:sldId id="404" r:id="rId10"/>
    <p:sldId id="405" r:id="rId11"/>
    <p:sldId id="406" r:id="rId12"/>
    <p:sldId id="458" r:id="rId13"/>
    <p:sldId id="408" r:id="rId14"/>
    <p:sldId id="409" r:id="rId15"/>
    <p:sldId id="434" r:id="rId16"/>
    <p:sldId id="410" r:id="rId17"/>
    <p:sldId id="411" r:id="rId18"/>
    <p:sldId id="459" r:id="rId19"/>
    <p:sldId id="412" r:id="rId20"/>
    <p:sldId id="413" r:id="rId21"/>
    <p:sldId id="414" r:id="rId22"/>
    <p:sldId id="415" r:id="rId23"/>
    <p:sldId id="435" r:id="rId24"/>
    <p:sldId id="460" r:id="rId25"/>
    <p:sldId id="417" r:id="rId26"/>
    <p:sldId id="418" r:id="rId27"/>
    <p:sldId id="419" r:id="rId28"/>
    <p:sldId id="430" r:id="rId29"/>
    <p:sldId id="422" r:id="rId30"/>
    <p:sldId id="423" r:id="rId31"/>
    <p:sldId id="424" r:id="rId32"/>
    <p:sldId id="425" r:id="rId33"/>
    <p:sldId id="426" r:id="rId34"/>
    <p:sldId id="427" r:id="rId35"/>
    <p:sldId id="420" r:id="rId36"/>
    <p:sldId id="428" r:id="rId37"/>
    <p:sldId id="429" r:id="rId38"/>
    <p:sldId id="431" r:id="rId39"/>
    <p:sldId id="432" r:id="rId40"/>
    <p:sldId id="461" r:id="rId41"/>
    <p:sldId id="467" r:id="rId42"/>
    <p:sldId id="465" r:id="rId43"/>
    <p:sldId id="462" r:id="rId44"/>
    <p:sldId id="468" r:id="rId45"/>
    <p:sldId id="469" r:id="rId46"/>
    <p:sldId id="470" r:id="rId47"/>
    <p:sldId id="433" r:id="rId48"/>
    <p:sldId id="457" r:id="rId49"/>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guide id="3" orient="horz" pos="308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CCCCFF"/>
    <a:srgbClr val="FFD9D9"/>
    <a:srgbClr val="FFD1D1"/>
    <a:srgbClr val="FFFFCC"/>
    <a:srgbClr val="CCFFCC"/>
    <a:srgbClr val="7FEDD5"/>
    <a:srgbClr val="9FD6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2" autoAdjust="0"/>
    <p:restoredTop sz="99636" autoAdjust="0"/>
  </p:normalViewPr>
  <p:slideViewPr>
    <p:cSldViewPr snapToGrid="0" snapToObjects="1">
      <p:cViewPr varScale="1">
        <p:scale>
          <a:sx n="116" d="100"/>
          <a:sy n="116" d="100"/>
        </p:scale>
        <p:origin x="470" y="72"/>
      </p:cViewPr>
      <p:guideLst>
        <p:guide orient="horz" pos="1620"/>
        <p:guide pos="2880"/>
        <p:guide orient="horz" pos="3088"/>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59" d="100"/>
          <a:sy n="59" d="100"/>
        </p:scale>
        <p:origin x="-3216" y="-6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6135" cy="497918"/>
          </a:xfrm>
          <a:prstGeom prst="rect">
            <a:avLst/>
          </a:prstGeom>
        </p:spPr>
        <p:txBody>
          <a:bodyPr vert="horz" lIns="91330" tIns="45665" rIns="91330" bIns="45665" rtlCol="0"/>
          <a:lstStyle>
            <a:lvl1pPr algn="l">
              <a:defRPr sz="1200"/>
            </a:lvl1pPr>
          </a:lstStyle>
          <a:p>
            <a:endParaRPr lang="zh-TW" altLang="en-US"/>
          </a:p>
        </p:txBody>
      </p:sp>
      <p:sp>
        <p:nvSpPr>
          <p:cNvPr id="3" name="日期版面配置區 2"/>
          <p:cNvSpPr>
            <a:spLocks noGrp="1"/>
          </p:cNvSpPr>
          <p:nvPr>
            <p:ph type="dt" sz="quarter" idx="1"/>
          </p:nvPr>
        </p:nvSpPr>
        <p:spPr>
          <a:xfrm>
            <a:off x="3849956" y="1"/>
            <a:ext cx="2946135" cy="497918"/>
          </a:xfrm>
          <a:prstGeom prst="rect">
            <a:avLst/>
          </a:prstGeom>
        </p:spPr>
        <p:txBody>
          <a:bodyPr vert="horz" lIns="91330" tIns="45665" rIns="91330" bIns="45665" rtlCol="0"/>
          <a:lstStyle>
            <a:lvl1pPr algn="r">
              <a:defRPr sz="1200"/>
            </a:lvl1pPr>
          </a:lstStyle>
          <a:p>
            <a:fld id="{CA31DDE8-8BDF-419D-A6BE-80735419FB8B}" type="datetimeFigureOut">
              <a:rPr lang="zh-TW" altLang="en-US" smtClean="0"/>
              <a:t>2021/3/26</a:t>
            </a:fld>
            <a:endParaRPr lang="zh-TW" altLang="en-US"/>
          </a:p>
        </p:txBody>
      </p:sp>
      <p:sp>
        <p:nvSpPr>
          <p:cNvPr id="4" name="頁尾版面配置區 3"/>
          <p:cNvSpPr>
            <a:spLocks noGrp="1"/>
          </p:cNvSpPr>
          <p:nvPr>
            <p:ph type="ftr" sz="quarter" idx="2"/>
          </p:nvPr>
        </p:nvSpPr>
        <p:spPr>
          <a:xfrm>
            <a:off x="1" y="9430309"/>
            <a:ext cx="2946135" cy="497918"/>
          </a:xfrm>
          <a:prstGeom prst="rect">
            <a:avLst/>
          </a:prstGeom>
        </p:spPr>
        <p:txBody>
          <a:bodyPr vert="horz" lIns="91330" tIns="45665" rIns="91330" bIns="4566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956" y="9430309"/>
            <a:ext cx="2946135" cy="497918"/>
          </a:xfrm>
          <a:prstGeom prst="rect">
            <a:avLst/>
          </a:prstGeom>
        </p:spPr>
        <p:txBody>
          <a:bodyPr vert="horz" lIns="91330" tIns="45665" rIns="91330" bIns="45665" rtlCol="0" anchor="b"/>
          <a:lstStyle>
            <a:lvl1pPr algn="r">
              <a:defRPr sz="1200"/>
            </a:lvl1pPr>
          </a:lstStyle>
          <a:p>
            <a:fld id="{E26742B6-3C60-4809-9DE7-6916D237300E}" type="slidenum">
              <a:rPr lang="zh-TW" altLang="en-US" smtClean="0"/>
              <a:t>‹#›</a:t>
            </a:fld>
            <a:endParaRPr lang="zh-TW" altLang="en-US"/>
          </a:p>
        </p:txBody>
      </p:sp>
    </p:spTree>
    <p:extLst>
      <p:ext uri="{BB962C8B-B14F-4D97-AF65-F5344CB8AC3E}">
        <p14:creationId xmlns:p14="http://schemas.microsoft.com/office/powerpoint/2010/main" val="205487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9"/>
            <a:ext cx="2945656" cy="498136"/>
          </a:xfrm>
          <a:prstGeom prst="rect">
            <a:avLst/>
          </a:prstGeom>
        </p:spPr>
        <p:txBody>
          <a:bodyPr vert="horz" lIns="91300" tIns="45650" rIns="91300" bIns="45650" rtlCol="0"/>
          <a:lstStyle>
            <a:lvl1pPr algn="l">
              <a:defRPr sz="1200"/>
            </a:lvl1pPr>
          </a:lstStyle>
          <a:p>
            <a:endParaRPr kumimoji="1" lang="zh-TW" altLang="en-US"/>
          </a:p>
        </p:txBody>
      </p:sp>
      <p:sp>
        <p:nvSpPr>
          <p:cNvPr id="3" name="日期版面配置區 2"/>
          <p:cNvSpPr>
            <a:spLocks noGrp="1"/>
          </p:cNvSpPr>
          <p:nvPr>
            <p:ph type="dt" idx="1"/>
          </p:nvPr>
        </p:nvSpPr>
        <p:spPr>
          <a:xfrm>
            <a:off x="3850449" y="9"/>
            <a:ext cx="2945656" cy="498136"/>
          </a:xfrm>
          <a:prstGeom prst="rect">
            <a:avLst/>
          </a:prstGeom>
        </p:spPr>
        <p:txBody>
          <a:bodyPr vert="horz" lIns="91300" tIns="45650" rIns="91300" bIns="45650" rtlCol="0"/>
          <a:lstStyle>
            <a:lvl1pPr algn="r">
              <a:defRPr sz="1200"/>
            </a:lvl1pPr>
          </a:lstStyle>
          <a:p>
            <a:fld id="{99B8C646-883D-B44A-887C-508D53AD0C89}" type="datetimeFigureOut">
              <a:rPr kumimoji="1" lang="zh-TW" altLang="en-US" smtClean="0"/>
              <a:t>2021/3/26</a:t>
            </a:fld>
            <a:endParaRPr kumimoji="1" lang="zh-TW" altLang="en-US"/>
          </a:p>
        </p:txBody>
      </p:sp>
      <p:sp>
        <p:nvSpPr>
          <p:cNvPr id="4" name="投影片影像版面配置區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300" tIns="45650" rIns="91300" bIns="45650" rtlCol="0" anchor="ctr"/>
          <a:lstStyle/>
          <a:p>
            <a:endParaRPr lang="zh-TW" altLang="en-US"/>
          </a:p>
        </p:txBody>
      </p:sp>
      <p:sp>
        <p:nvSpPr>
          <p:cNvPr id="5" name="備忘稿版面配置區 4"/>
          <p:cNvSpPr>
            <a:spLocks noGrp="1"/>
          </p:cNvSpPr>
          <p:nvPr>
            <p:ph type="body" sz="quarter" idx="3"/>
          </p:nvPr>
        </p:nvSpPr>
        <p:spPr>
          <a:xfrm>
            <a:off x="679768" y="4777960"/>
            <a:ext cx="5438140" cy="3909238"/>
          </a:xfrm>
          <a:prstGeom prst="rect">
            <a:avLst/>
          </a:prstGeom>
        </p:spPr>
        <p:txBody>
          <a:bodyPr vert="horz" lIns="91300" tIns="45650" rIns="91300" bIns="4565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8" y="9430092"/>
            <a:ext cx="2945656" cy="498134"/>
          </a:xfrm>
          <a:prstGeom prst="rect">
            <a:avLst/>
          </a:prstGeom>
        </p:spPr>
        <p:txBody>
          <a:bodyPr vert="horz" lIns="91300" tIns="45650" rIns="91300" bIns="4565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50449" y="9430092"/>
            <a:ext cx="2945656" cy="498134"/>
          </a:xfrm>
          <a:prstGeom prst="rect">
            <a:avLst/>
          </a:prstGeom>
        </p:spPr>
        <p:txBody>
          <a:bodyPr vert="horz" lIns="91300" tIns="45650" rIns="91300" bIns="45650" rtlCol="0" anchor="b"/>
          <a:lstStyle>
            <a:lvl1pPr algn="r">
              <a:defRPr sz="1200"/>
            </a:lvl1pPr>
          </a:lstStyle>
          <a:p>
            <a:fld id="{18660738-DFA2-C14F-92C2-86A7901077B0}" type="slidenum">
              <a:rPr kumimoji="1" lang="zh-TW" altLang="en-US" smtClean="0"/>
              <a:t>‹#›</a:t>
            </a:fld>
            <a:endParaRPr kumimoji="1" lang="zh-TW" altLang="en-US"/>
          </a:p>
        </p:txBody>
      </p:sp>
    </p:spTree>
    <p:extLst>
      <p:ext uri="{BB962C8B-B14F-4D97-AF65-F5344CB8AC3E}">
        <p14:creationId xmlns:p14="http://schemas.microsoft.com/office/powerpoint/2010/main" val="188395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影像版面配置區 1">
            <a:extLst>
              <a:ext uri="{FF2B5EF4-FFF2-40B4-BE49-F238E27FC236}">
                <a16:creationId xmlns:a16="http://schemas.microsoft.com/office/drawing/2014/main" id="{1AEF39C0-FD9B-4352-BBFC-19DFBD401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a:extLst>
              <a:ext uri="{FF2B5EF4-FFF2-40B4-BE49-F238E27FC236}">
                <a16:creationId xmlns:a16="http://schemas.microsoft.com/office/drawing/2014/main" id="{D7ADB7CE-FB42-4D5A-AB9A-8B5706F14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172" name="投影片編號版面配置區 3">
            <a:extLst>
              <a:ext uri="{FF2B5EF4-FFF2-40B4-BE49-F238E27FC236}">
                <a16:creationId xmlns:a16="http://schemas.microsoft.com/office/drawing/2014/main" id="{F5311B29-97F3-4FB4-9D0D-CCCBDEE2E8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0F61DC-CB28-4C8D-B459-27B5E28171D5}" type="slidenum">
              <a:rPr lang="zh-TW" altLang="en-US" smtClean="0"/>
              <a:pPr>
                <a:spcBef>
                  <a:spcPct val="0"/>
                </a:spcBef>
              </a:pPr>
              <a:t>0</a:t>
            </a:fld>
            <a:endParaRPr lang="zh-TW" altLang="en-US"/>
          </a:p>
        </p:txBody>
      </p:sp>
    </p:spTree>
    <p:extLst>
      <p:ext uri="{BB962C8B-B14F-4D97-AF65-F5344CB8AC3E}">
        <p14:creationId xmlns:p14="http://schemas.microsoft.com/office/powerpoint/2010/main" val="90546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0688" y="1241425"/>
            <a:ext cx="5956300" cy="3351213"/>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18660738-DFA2-C14F-92C2-86A7901077B0}" type="slidenum">
              <a:rPr kumimoji="1" lang="zh-TW" altLang="en-US" smtClean="0"/>
              <a:t>1</a:t>
            </a:fld>
            <a:endParaRPr kumimoji="1" lang="zh-TW" altLang="en-US"/>
          </a:p>
        </p:txBody>
      </p:sp>
    </p:spTree>
    <p:extLst>
      <p:ext uri="{BB962C8B-B14F-4D97-AF65-F5344CB8AC3E}">
        <p14:creationId xmlns:p14="http://schemas.microsoft.com/office/powerpoint/2010/main" val="14354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0688" y="1241425"/>
            <a:ext cx="5956300" cy="3351213"/>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18660738-DFA2-C14F-92C2-86A7901077B0}" type="slidenum">
              <a:rPr kumimoji="1" lang="zh-TW" altLang="en-US" smtClean="0"/>
              <a:t>2</a:t>
            </a:fld>
            <a:endParaRPr kumimoji="1" lang="zh-TW" altLang="en-US"/>
          </a:p>
        </p:txBody>
      </p:sp>
    </p:spTree>
    <p:extLst>
      <p:ext uri="{BB962C8B-B14F-4D97-AF65-F5344CB8AC3E}">
        <p14:creationId xmlns:p14="http://schemas.microsoft.com/office/powerpoint/2010/main" val="1435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影像版面配置區 1">
            <a:extLst>
              <a:ext uri="{FF2B5EF4-FFF2-40B4-BE49-F238E27FC236}">
                <a16:creationId xmlns:a16="http://schemas.microsoft.com/office/drawing/2014/main" id="{C909B3E9-060E-4E6C-81B2-00651AE4F2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a:extLst>
              <a:ext uri="{FF2B5EF4-FFF2-40B4-BE49-F238E27FC236}">
                <a16:creationId xmlns:a16="http://schemas.microsoft.com/office/drawing/2014/main" id="{D6D9D9D7-31DE-4AB7-8144-4BE974CEB5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39940" name="投影片編號版面配置區 3">
            <a:extLst>
              <a:ext uri="{FF2B5EF4-FFF2-40B4-BE49-F238E27FC236}">
                <a16:creationId xmlns:a16="http://schemas.microsoft.com/office/drawing/2014/main" id="{6A760D10-C65E-41E2-8AAD-815C922867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E214D6-6D9F-4736-845D-CB4694DCF8DF}" type="slidenum">
              <a:rPr lang="zh-TW" altLang="en-US" smtClean="0"/>
              <a:pPr>
                <a:spcBef>
                  <a:spcPct val="0"/>
                </a:spcBef>
              </a:pPr>
              <a:t>47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9" y="577850"/>
            <a:ext cx="8086725" cy="2514600"/>
          </a:xfrm>
        </p:spPr>
        <p:txBody>
          <a:bodyPr anchor="b">
            <a:noAutofit/>
          </a:bodyPr>
          <a:lstStyle>
            <a:lvl1pPr algn="l">
              <a:lnSpc>
                <a:spcPct val="80000"/>
              </a:lnSpc>
              <a:defRPr sz="8000" spc="-120"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500634" y="3148807"/>
            <a:ext cx="6921151" cy="123444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7433A08B-B911-4FEC-93E8-2A733D340AD9}" type="datetime1">
              <a:rPr kumimoji="1" lang="zh-TW" altLang="en-US" smtClean="0"/>
              <a:t>2021/3/26</a:t>
            </a:fld>
            <a:endParaRPr kumimoji="1" lang="zh-TW" alt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kumimoji="1" lang="zh-TW" alt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52339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F2D9C2-C027-4C80-9C40-27392C8292BE}" type="datetime1">
              <a:rPr kumimoji="1" lang="zh-TW" altLang="en-US" smtClean="0"/>
              <a:t>2021/3/26</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36530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4" y="521494"/>
            <a:ext cx="1971675" cy="360045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78644" y="535783"/>
            <a:ext cx="5800725" cy="4050506"/>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E4CAB7A-913C-4822-88C3-FCE806A36FF5}" type="datetime1">
              <a:rPr kumimoji="1" lang="zh-TW" altLang="en-US" smtClean="0"/>
              <a:t>2021/3/26</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119047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B420190-DEFD-4A3A-8015-88E75B871997}" type="datetime1">
              <a:rPr kumimoji="1" lang="zh-TW" altLang="en-US" smtClean="0"/>
              <a:t>2021/3/26</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62947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8000" b="0" baseline="0">
                <a:solidFill>
                  <a:schemeClr val="accent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00634" y="3140456"/>
            <a:ext cx="6919722" cy="123444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EB2A5E5E-5E09-4B33-8223-FA659B849DB4}" type="datetime1">
              <a:rPr kumimoji="1" lang="zh-TW" altLang="en-US" smtClean="0"/>
              <a:t>2021/3/26</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160085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07492" y="1495044"/>
            <a:ext cx="3806190" cy="2825496"/>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757738" y="1495044"/>
            <a:ext cx="3806190" cy="2825496"/>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92F30E9-D33D-4CF5-973D-D76E35DD1C9D}" type="datetime1">
              <a:rPr kumimoji="1" lang="zh-TW" altLang="en-US" smtClean="0"/>
              <a:t>2021/3/26</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418750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507492" y="1524000"/>
            <a:ext cx="3806190" cy="54255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507492" y="2052113"/>
            <a:ext cx="3806190" cy="24003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66310" y="1522476"/>
            <a:ext cx="3806190" cy="541782"/>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766310" y="2050542"/>
            <a:ext cx="3806190" cy="24003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F7837BA-B085-4CA9-83B3-EC7DC1BF83A5}" type="datetime1">
              <a:rPr kumimoji="1" lang="zh-TW" altLang="en-US" smtClean="0"/>
              <a:t>2021/3/26</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75921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A4EED07-9820-43B6-A1EE-1BAEE0E1C589}" type="datetime1">
              <a:rPr kumimoji="1" lang="zh-TW" altLang="en-US" smtClean="0"/>
              <a:t>2021/3/26</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403757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31A07-514A-4F8B-ACC9-5F8BA79D1DEA}" type="datetime1">
              <a:rPr kumimoji="1" lang="zh-TW" altLang="en-US" smtClean="0"/>
              <a:t>2021/3/26</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86424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1"/>
            <a:ext cx="2537460" cy="1440180"/>
          </a:xfrm>
        </p:spPr>
        <p:txBody>
          <a:bodyPr anchor="b">
            <a:noAutofit/>
          </a:bodyPr>
          <a:lstStyle>
            <a:lvl1pPr>
              <a:lnSpc>
                <a:spcPct val="85000"/>
              </a:lnSpc>
              <a:defRPr sz="360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571500" y="571500"/>
            <a:ext cx="4572000" cy="3429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zh-TW" altLang="en-US"/>
              <a:t>編輯母片文字樣式</a:t>
            </a:r>
          </a:p>
        </p:txBody>
      </p:sp>
      <p:sp>
        <p:nvSpPr>
          <p:cNvPr id="5" name="Date Placeholder 4"/>
          <p:cNvSpPr>
            <a:spLocks noGrp="1"/>
          </p:cNvSpPr>
          <p:nvPr>
            <p:ph type="dt" sz="half" idx="10"/>
          </p:nvPr>
        </p:nvSpPr>
        <p:spPr/>
        <p:txBody>
          <a:bodyPr/>
          <a:lstStyle/>
          <a:p>
            <a:fld id="{FA1AD258-23A9-483A-9267-6C8521E7B774}" type="datetime1">
              <a:rPr kumimoji="1" lang="zh-TW" altLang="en-US" smtClean="0"/>
              <a:t>2021/3/26</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128264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lnSpc>
                <a:spcPct val="85000"/>
              </a:lnSpc>
              <a:defRPr sz="28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9144000" cy="3998214"/>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0822C4E9-2E45-4827-A3B7-861B48CAF535}" type="datetime1">
              <a:rPr kumimoji="1" lang="zh-TW" altLang="en-US" smtClean="0"/>
              <a:t>2021/3/26</a:t>
            </a:fld>
            <a:endParaRPr kumimoji="1" lang="zh-TW" alt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kumimoji="1"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48740935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07206" y="1495045"/>
            <a:ext cx="8065294" cy="2824639"/>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950">
                <a:solidFill>
                  <a:schemeClr val="tx1">
                    <a:alpha val="75000"/>
                  </a:schemeClr>
                </a:solidFill>
              </a:defRPr>
            </a:lvl1pPr>
          </a:lstStyle>
          <a:p>
            <a:fld id="{B1096A48-96E7-4D4D-BF88-47F1AE902BAF}" type="datetime1">
              <a:rPr kumimoji="1" lang="zh-TW" altLang="en-US" smtClean="0"/>
              <a:t>2021/3/26</a:t>
            </a:fld>
            <a:endParaRPr kumimoji="1" lang="zh-TW" altLang="en-US"/>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kumimoji="1" lang="zh-TW" altLang="en-US"/>
          </a:p>
        </p:txBody>
      </p:sp>
      <p:sp>
        <p:nvSpPr>
          <p:cNvPr id="6" name="Slide Number Placeholder 5"/>
          <p:cNvSpPr>
            <a:spLocks noGrp="1"/>
          </p:cNvSpPr>
          <p:nvPr>
            <p:ph type="sldNum" sz="quarter" idx="4"/>
          </p:nvPr>
        </p:nvSpPr>
        <p:spPr>
          <a:xfrm>
            <a:off x="6932122" y="4095721"/>
            <a:ext cx="2194560" cy="1047779"/>
          </a:xfrm>
          <a:prstGeom prst="rect">
            <a:avLst/>
          </a:prstGeom>
        </p:spPr>
        <p:txBody>
          <a:bodyPr vert="horz" lIns="91440" tIns="45720" rIns="91440" bIns="45720" rtlCol="0" anchor="b"/>
          <a:lstStyle>
            <a:lvl1pPr algn="r">
              <a:defRPr sz="1200" b="1">
                <a:ln>
                  <a:noFill/>
                </a:ln>
                <a:solidFill>
                  <a:srgbClr val="000000"/>
                </a:solidFill>
                <a:latin typeface="微軟正黑體" panose="020B0604030504040204" pitchFamily="34" charset="-120"/>
                <a:ea typeface="微軟正黑體" panose="020B0604030504040204" pitchFamily="34" charset="-120"/>
              </a:defRPr>
            </a:lvl1pPr>
          </a:lstStyle>
          <a:p>
            <a:fld id="{D1EC50EA-AEBF-1C4D-A204-0ABFC6F22E80}" type="slidenum">
              <a:rPr kumimoji="1" lang="zh-TW" altLang="en-US" smtClean="0"/>
              <a:pPr/>
              <a:t>‹#›</a:t>
            </a:fld>
            <a:endParaRPr kumimoji="1" lang="zh-TW" altLang="en-US" dirty="0"/>
          </a:p>
        </p:txBody>
      </p:sp>
    </p:spTree>
    <p:extLst>
      <p:ext uri="{BB962C8B-B14F-4D97-AF65-F5344CB8AC3E}">
        <p14:creationId xmlns:p14="http://schemas.microsoft.com/office/powerpoint/2010/main" val="25080003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a:extLst>
              <a:ext uri="{FF2B5EF4-FFF2-40B4-BE49-F238E27FC236}">
                <a16:creationId xmlns:a16="http://schemas.microsoft.com/office/drawing/2014/main" id="{26B1A7C4-3DDC-4759-92F5-6A1AEECF6111}"/>
              </a:ext>
            </a:extLst>
          </p:cNvPr>
          <p:cNvGrpSpPr>
            <a:grpSpLocks noChangeAspect="1"/>
          </p:cNvGrpSpPr>
          <p:nvPr/>
        </p:nvGrpSpPr>
        <p:grpSpPr>
          <a:xfrm>
            <a:off x="7441051" y="3537583"/>
            <a:ext cx="2286785" cy="2154769"/>
            <a:chOff x="2418321" y="1628800"/>
            <a:chExt cx="3936413" cy="3709163"/>
          </a:xfrm>
          <a:scene3d>
            <a:camera prst="orthographicFront">
              <a:rot lat="0" lon="0" rev="6000000"/>
            </a:camera>
            <a:lightRig rig="threePt" dir="t"/>
          </a:scene3d>
        </p:grpSpPr>
        <p:sp>
          <p:nvSpPr>
            <p:cNvPr id="30" name="甜甜圈 1">
              <a:extLst>
                <a:ext uri="{FF2B5EF4-FFF2-40B4-BE49-F238E27FC236}">
                  <a16:creationId xmlns:a16="http://schemas.microsoft.com/office/drawing/2014/main" id="{CC99A2CA-A674-4AC9-9E49-862C5A8F44D5}"/>
                </a:ext>
              </a:extLst>
            </p:cNvPr>
            <p:cNvSpPr/>
            <p:nvPr/>
          </p:nvSpPr>
          <p:spPr>
            <a:xfrm>
              <a:off x="3222646" y="1628800"/>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907704 w 4247704"/>
                <a:gd name="connsiteY0" fmla="*/ 1972952 h 3142952"/>
                <a:gd name="connsiteX1" fmla="*/ 0 w 4247704"/>
                <a:gd name="connsiteY1" fmla="*/ 0 h 3142952"/>
                <a:gd name="connsiteX2" fmla="*/ 3077704 w 4247704"/>
                <a:gd name="connsiteY2" fmla="*/ 802952 h 3142952"/>
                <a:gd name="connsiteX3" fmla="*/ 4247704 w 4247704"/>
                <a:gd name="connsiteY3" fmla="*/ 1972952 h 3142952"/>
                <a:gd name="connsiteX4" fmla="*/ 3077704 w 4247704"/>
                <a:gd name="connsiteY4" fmla="*/ 3142952 h 3142952"/>
                <a:gd name="connsiteX5" fmla="*/ 1907704 w 4247704"/>
                <a:gd name="connsiteY5" fmla="*/ 1972952 h 3142952"/>
                <a:gd name="connsiteX6" fmla="*/ 2454539 w 4247704"/>
                <a:gd name="connsiteY6" fmla="*/ 1972952 h 3142952"/>
                <a:gd name="connsiteX7" fmla="*/ 3077704 w 4247704"/>
                <a:gd name="connsiteY7" fmla="*/ 2596117 h 3142952"/>
                <a:gd name="connsiteX8" fmla="*/ 3700869 w 4247704"/>
                <a:gd name="connsiteY8" fmla="*/ 1972952 h 3142952"/>
                <a:gd name="connsiteX9" fmla="*/ 3077704 w 4247704"/>
                <a:gd name="connsiteY9" fmla="*/ 1349787 h 3142952"/>
                <a:gd name="connsiteX10" fmla="*/ 2454539 w 4247704"/>
                <a:gd name="connsiteY10" fmla="*/ 1972952 h 3142952"/>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1" name="甜甜圈 25">
              <a:extLst>
                <a:ext uri="{FF2B5EF4-FFF2-40B4-BE49-F238E27FC236}">
                  <a16:creationId xmlns:a16="http://schemas.microsoft.com/office/drawing/2014/main" id="{2BB3D0FC-75E8-4B54-ADF2-B9ACE794DA2C}"/>
                </a:ext>
              </a:extLst>
            </p:cNvPr>
            <p:cNvSpPr/>
            <p:nvPr/>
          </p:nvSpPr>
          <p:spPr>
            <a:xfrm>
              <a:off x="2418321" y="2997963"/>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103379 w 3443379"/>
                <a:gd name="connsiteY0" fmla="*/ 3342115 h 4512115"/>
                <a:gd name="connsiteX1" fmla="*/ 0 w 3443379"/>
                <a:gd name="connsiteY1" fmla="*/ 0 h 4512115"/>
                <a:gd name="connsiteX2" fmla="*/ 2273379 w 3443379"/>
                <a:gd name="connsiteY2" fmla="*/ 2172115 h 4512115"/>
                <a:gd name="connsiteX3" fmla="*/ 3443379 w 3443379"/>
                <a:gd name="connsiteY3" fmla="*/ 3342115 h 4512115"/>
                <a:gd name="connsiteX4" fmla="*/ 2273379 w 3443379"/>
                <a:gd name="connsiteY4" fmla="*/ 4512115 h 4512115"/>
                <a:gd name="connsiteX5" fmla="*/ 1103379 w 3443379"/>
                <a:gd name="connsiteY5" fmla="*/ 3342115 h 4512115"/>
                <a:gd name="connsiteX6" fmla="*/ 1650214 w 3443379"/>
                <a:gd name="connsiteY6" fmla="*/ 3342115 h 4512115"/>
                <a:gd name="connsiteX7" fmla="*/ 2273379 w 3443379"/>
                <a:gd name="connsiteY7" fmla="*/ 3965280 h 4512115"/>
                <a:gd name="connsiteX8" fmla="*/ 2896544 w 3443379"/>
                <a:gd name="connsiteY8" fmla="*/ 3342115 h 4512115"/>
                <a:gd name="connsiteX9" fmla="*/ 2273379 w 3443379"/>
                <a:gd name="connsiteY9" fmla="*/ 2718950 h 4512115"/>
                <a:gd name="connsiteX10" fmla="*/ 1650214 w 3443379"/>
                <a:gd name="connsiteY10" fmla="*/ 3342115 h 4512115"/>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3FAB5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2" name="甜甜圈 5">
              <a:extLst>
                <a:ext uri="{FF2B5EF4-FFF2-40B4-BE49-F238E27FC236}">
                  <a16:creationId xmlns:a16="http://schemas.microsoft.com/office/drawing/2014/main" id="{DBEE7B67-A3C3-4DA8-BB18-8096F7B658D3}"/>
                </a:ext>
              </a:extLst>
            </p:cNvPr>
            <p:cNvSpPr/>
            <p:nvPr/>
          </p:nvSpPr>
          <p:spPr>
            <a:xfrm>
              <a:off x="4014734" y="2997963"/>
              <a:ext cx="2340000" cy="2340000"/>
            </a:xfrm>
            <a:prstGeom prst="donut">
              <a:avLst>
                <a:gd name="adj" fmla="val 23369"/>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grpSp>
      <p:grpSp>
        <p:nvGrpSpPr>
          <p:cNvPr id="17" name="群組 16">
            <a:extLst>
              <a:ext uri="{FF2B5EF4-FFF2-40B4-BE49-F238E27FC236}">
                <a16:creationId xmlns:a16="http://schemas.microsoft.com/office/drawing/2014/main" id="{3A458CA4-D1BB-428D-96A4-F6F374D215A3}"/>
              </a:ext>
            </a:extLst>
          </p:cNvPr>
          <p:cNvGrpSpPr>
            <a:grpSpLocks noChangeAspect="1"/>
          </p:cNvGrpSpPr>
          <p:nvPr/>
        </p:nvGrpSpPr>
        <p:grpSpPr>
          <a:xfrm>
            <a:off x="-188320" y="-231863"/>
            <a:ext cx="1647787" cy="1552660"/>
            <a:chOff x="2418321" y="1628800"/>
            <a:chExt cx="3936413" cy="3709163"/>
          </a:xfrm>
          <a:scene3d>
            <a:camera prst="orthographicFront">
              <a:rot lat="0" lon="0" rev="21000000"/>
            </a:camera>
            <a:lightRig rig="threePt" dir="t"/>
          </a:scene3d>
        </p:grpSpPr>
        <p:sp>
          <p:nvSpPr>
            <p:cNvPr id="21" name="甜甜圈 1">
              <a:extLst>
                <a:ext uri="{FF2B5EF4-FFF2-40B4-BE49-F238E27FC236}">
                  <a16:creationId xmlns:a16="http://schemas.microsoft.com/office/drawing/2014/main" id="{B0DD3FB6-07B8-407B-B820-496EE65900BA}"/>
                </a:ext>
              </a:extLst>
            </p:cNvPr>
            <p:cNvSpPr/>
            <p:nvPr/>
          </p:nvSpPr>
          <p:spPr>
            <a:xfrm>
              <a:off x="3222646" y="1628800"/>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907704 w 4247704"/>
                <a:gd name="connsiteY0" fmla="*/ 1972952 h 3142952"/>
                <a:gd name="connsiteX1" fmla="*/ 0 w 4247704"/>
                <a:gd name="connsiteY1" fmla="*/ 0 h 3142952"/>
                <a:gd name="connsiteX2" fmla="*/ 3077704 w 4247704"/>
                <a:gd name="connsiteY2" fmla="*/ 802952 h 3142952"/>
                <a:gd name="connsiteX3" fmla="*/ 4247704 w 4247704"/>
                <a:gd name="connsiteY3" fmla="*/ 1972952 h 3142952"/>
                <a:gd name="connsiteX4" fmla="*/ 3077704 w 4247704"/>
                <a:gd name="connsiteY4" fmla="*/ 3142952 h 3142952"/>
                <a:gd name="connsiteX5" fmla="*/ 1907704 w 4247704"/>
                <a:gd name="connsiteY5" fmla="*/ 1972952 h 3142952"/>
                <a:gd name="connsiteX6" fmla="*/ 2454539 w 4247704"/>
                <a:gd name="connsiteY6" fmla="*/ 1972952 h 3142952"/>
                <a:gd name="connsiteX7" fmla="*/ 3077704 w 4247704"/>
                <a:gd name="connsiteY7" fmla="*/ 2596117 h 3142952"/>
                <a:gd name="connsiteX8" fmla="*/ 3700869 w 4247704"/>
                <a:gd name="connsiteY8" fmla="*/ 1972952 h 3142952"/>
                <a:gd name="connsiteX9" fmla="*/ 3077704 w 4247704"/>
                <a:gd name="connsiteY9" fmla="*/ 1349787 h 3142952"/>
                <a:gd name="connsiteX10" fmla="*/ 2454539 w 4247704"/>
                <a:gd name="connsiteY10" fmla="*/ 1972952 h 3142952"/>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2" name="甜甜圈 25">
              <a:extLst>
                <a:ext uri="{FF2B5EF4-FFF2-40B4-BE49-F238E27FC236}">
                  <a16:creationId xmlns:a16="http://schemas.microsoft.com/office/drawing/2014/main" id="{DE239BC2-FEAF-45FC-8D8B-45BC25D730E0}"/>
                </a:ext>
              </a:extLst>
            </p:cNvPr>
            <p:cNvSpPr/>
            <p:nvPr/>
          </p:nvSpPr>
          <p:spPr>
            <a:xfrm>
              <a:off x="2418321" y="2997963"/>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103379 w 3443379"/>
                <a:gd name="connsiteY0" fmla="*/ 3342115 h 4512115"/>
                <a:gd name="connsiteX1" fmla="*/ 0 w 3443379"/>
                <a:gd name="connsiteY1" fmla="*/ 0 h 4512115"/>
                <a:gd name="connsiteX2" fmla="*/ 2273379 w 3443379"/>
                <a:gd name="connsiteY2" fmla="*/ 2172115 h 4512115"/>
                <a:gd name="connsiteX3" fmla="*/ 3443379 w 3443379"/>
                <a:gd name="connsiteY3" fmla="*/ 3342115 h 4512115"/>
                <a:gd name="connsiteX4" fmla="*/ 2273379 w 3443379"/>
                <a:gd name="connsiteY4" fmla="*/ 4512115 h 4512115"/>
                <a:gd name="connsiteX5" fmla="*/ 1103379 w 3443379"/>
                <a:gd name="connsiteY5" fmla="*/ 3342115 h 4512115"/>
                <a:gd name="connsiteX6" fmla="*/ 1650214 w 3443379"/>
                <a:gd name="connsiteY6" fmla="*/ 3342115 h 4512115"/>
                <a:gd name="connsiteX7" fmla="*/ 2273379 w 3443379"/>
                <a:gd name="connsiteY7" fmla="*/ 3965280 h 4512115"/>
                <a:gd name="connsiteX8" fmla="*/ 2896544 w 3443379"/>
                <a:gd name="connsiteY8" fmla="*/ 3342115 h 4512115"/>
                <a:gd name="connsiteX9" fmla="*/ 2273379 w 3443379"/>
                <a:gd name="connsiteY9" fmla="*/ 2718950 h 4512115"/>
                <a:gd name="connsiteX10" fmla="*/ 1650214 w 3443379"/>
                <a:gd name="connsiteY10" fmla="*/ 3342115 h 4512115"/>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3FAB5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3" name="甜甜圈 10">
              <a:extLst>
                <a:ext uri="{FF2B5EF4-FFF2-40B4-BE49-F238E27FC236}">
                  <a16:creationId xmlns:a16="http://schemas.microsoft.com/office/drawing/2014/main" id="{119ED38F-2013-4464-8A5E-9148583981F8}"/>
                </a:ext>
              </a:extLst>
            </p:cNvPr>
            <p:cNvSpPr/>
            <p:nvPr/>
          </p:nvSpPr>
          <p:spPr>
            <a:xfrm>
              <a:off x="4014734" y="2997963"/>
              <a:ext cx="2340000" cy="2340000"/>
            </a:xfrm>
            <a:prstGeom prst="donut">
              <a:avLst>
                <a:gd name="adj" fmla="val 23369"/>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grpSp>
      <p:sp>
        <p:nvSpPr>
          <p:cNvPr id="15" name="矩形 14">
            <a:extLst>
              <a:ext uri="{FF2B5EF4-FFF2-40B4-BE49-F238E27FC236}">
                <a16:creationId xmlns:a16="http://schemas.microsoft.com/office/drawing/2014/main" id="{9E347FE6-6C18-4995-B5E8-B58C4094861F}"/>
              </a:ext>
            </a:extLst>
          </p:cNvPr>
          <p:cNvSpPr/>
          <p:nvPr/>
        </p:nvSpPr>
        <p:spPr>
          <a:xfrm>
            <a:off x="93663" y="258763"/>
            <a:ext cx="8948737" cy="4608512"/>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sp>
        <p:nvSpPr>
          <p:cNvPr id="9" name="矩形 8">
            <a:extLst>
              <a:ext uri="{FF2B5EF4-FFF2-40B4-BE49-F238E27FC236}">
                <a16:creationId xmlns:a16="http://schemas.microsoft.com/office/drawing/2014/main" id="{7EE66B69-FD23-4470-A923-E1889F05F8E8}"/>
              </a:ext>
            </a:extLst>
          </p:cNvPr>
          <p:cNvSpPr/>
          <p:nvPr/>
        </p:nvSpPr>
        <p:spPr>
          <a:xfrm>
            <a:off x="222250" y="161925"/>
            <a:ext cx="8699500" cy="4819650"/>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pic>
        <p:nvPicPr>
          <p:cNvPr id="6152" name="Picture 2" descr="F:\孟筠\素材-ptt\三環三計.png">
            <a:extLst>
              <a:ext uri="{FF2B5EF4-FFF2-40B4-BE49-F238E27FC236}">
                <a16:creationId xmlns:a16="http://schemas.microsoft.com/office/drawing/2014/main" id="{71E1CF94-14CF-44F6-AE39-0F9DDF013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3910013"/>
            <a:ext cx="9794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字方塊 23">
            <a:extLst>
              <a:ext uri="{FF2B5EF4-FFF2-40B4-BE49-F238E27FC236}">
                <a16:creationId xmlns:a16="http://schemas.microsoft.com/office/drawing/2014/main" id="{591765AD-5F6C-4926-9764-C3F0E53AB299}"/>
              </a:ext>
            </a:extLst>
          </p:cNvPr>
          <p:cNvSpPr txBox="1"/>
          <p:nvPr/>
        </p:nvSpPr>
        <p:spPr>
          <a:xfrm>
            <a:off x="327360" y="679721"/>
            <a:ext cx="8489280" cy="1846659"/>
          </a:xfrm>
          <a:prstGeom prst="rect">
            <a:avLst/>
          </a:prstGeom>
          <a:noFill/>
        </p:spPr>
        <p:txBody>
          <a:bodyPr wrap="square">
            <a:spAutoFit/>
          </a:bodyPr>
          <a:lstStyle/>
          <a:p>
            <a:pPr algn="ctr">
              <a:defRPr/>
            </a:pPr>
            <a:r>
              <a:rPr kumimoji="0"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臺北市</a:t>
            </a:r>
            <a:r>
              <a:rPr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教師研習中心</a:t>
            </a:r>
            <a:endParaRPr kumimoji="0" lang="en-US" altLang="zh-TW"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lgn="ctr">
              <a:defRPr/>
            </a:pPr>
            <a:r>
              <a:rPr lang="en-US" altLang="zh-TW"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110</a:t>
            </a:r>
            <a:r>
              <a:rPr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年度臺北市政府教育局所屬機關</a:t>
            </a:r>
            <a:endParaRPr lang="en-US" altLang="zh-TW"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lgn="ctr">
              <a:defRPr/>
            </a:pPr>
            <a:r>
              <a:rPr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學校暨社教機構會計人員專修研習班</a:t>
            </a:r>
            <a:endParaRPr kumimoji="0"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grpSp>
        <p:nvGrpSpPr>
          <p:cNvPr id="26" name="群組 25">
            <a:extLst>
              <a:ext uri="{FF2B5EF4-FFF2-40B4-BE49-F238E27FC236}">
                <a16:creationId xmlns:a16="http://schemas.microsoft.com/office/drawing/2014/main" id="{5E4CAA59-910C-44D4-8307-F884922B625B}"/>
              </a:ext>
            </a:extLst>
          </p:cNvPr>
          <p:cNvGrpSpPr/>
          <p:nvPr/>
        </p:nvGrpSpPr>
        <p:grpSpPr>
          <a:xfrm>
            <a:off x="1809566" y="2687702"/>
            <a:ext cx="5977422" cy="1858937"/>
            <a:chOff x="-4626722" y="2389373"/>
            <a:chExt cx="6246000" cy="1858937"/>
          </a:xfrm>
        </p:grpSpPr>
        <p:sp>
          <p:nvSpPr>
            <p:cNvPr id="27" name="文字方塊 26">
              <a:extLst>
                <a:ext uri="{FF2B5EF4-FFF2-40B4-BE49-F238E27FC236}">
                  <a16:creationId xmlns:a16="http://schemas.microsoft.com/office/drawing/2014/main" id="{9D75DE3E-0154-4F7E-93E6-32D93DE8BA8E}"/>
                </a:ext>
              </a:extLst>
            </p:cNvPr>
            <p:cNvSpPr txBox="1"/>
            <p:nvPr/>
          </p:nvSpPr>
          <p:spPr bwMode="auto">
            <a:xfrm>
              <a:off x="-3510329" y="2397354"/>
              <a:ext cx="5109634" cy="1850956"/>
            </a:xfrm>
            <a:prstGeom prst="rect">
              <a:avLst/>
            </a:prstGeom>
            <a:noFill/>
          </p:spPr>
          <p:txBody>
            <a:bodyPr wrap="square">
              <a:spAutoFit/>
            </a:bodyPr>
            <a:lstStyle/>
            <a:p>
              <a:pPr algn="dist">
                <a:lnSpc>
                  <a:spcPct val="110000"/>
                </a:lnSpc>
                <a:defRPr/>
              </a:pPr>
              <a:r>
                <a:rPr lang="zh-TW" altLang="en-US" sz="2600" b="1" dirty="0">
                  <a:latin typeface="微軟正黑體" panose="020B0604030504040204" pitchFamily="34" charset="-120"/>
                  <a:ea typeface="微軟正黑體" panose="020B0604030504040204" pitchFamily="34" charset="-120"/>
                  <a:cs typeface="+mj-cs"/>
                </a:rPr>
                <a:t>經費報支內部審核之簡化作為</a:t>
              </a:r>
              <a:endParaRPr kumimoji="0" lang="en-US" altLang="zh-TW" sz="2600" b="1" dirty="0">
                <a:latin typeface="微軟正黑體" panose="020B0604030504040204" pitchFamily="34" charset="-120"/>
                <a:ea typeface="微軟正黑體" panose="020B0604030504040204" pitchFamily="34" charset="-120"/>
                <a:cs typeface="+mj-cs"/>
              </a:endParaRPr>
            </a:p>
            <a:p>
              <a:pPr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rPr>
                <a:t>鄭瑞成</a:t>
              </a:r>
              <a:endParaRPr kumimoji="0" lang="en-US" altLang="zh-TW" sz="2600" b="1" dirty="0">
                <a:latin typeface="微軟正黑體" panose="020B0604030504040204" pitchFamily="34" charset="-120"/>
                <a:ea typeface="微軟正黑體" panose="020B0604030504040204" pitchFamily="34" charset="-120"/>
              </a:endParaRPr>
            </a:p>
            <a:p>
              <a:pPr algn="dist"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cs typeface="+mj-cs"/>
                </a:rPr>
                <a:t>臺北市政府主計處處長</a:t>
              </a:r>
              <a:endParaRPr kumimoji="0" lang="en-US" altLang="zh-TW" sz="2600" b="1" dirty="0">
                <a:latin typeface="微軟正黑體" panose="020B0604030504040204" pitchFamily="34" charset="-120"/>
                <a:ea typeface="微軟正黑體" panose="020B0604030504040204" pitchFamily="34" charset="-120"/>
                <a:cs typeface="+mj-cs"/>
              </a:endParaRPr>
            </a:p>
            <a:p>
              <a:pPr eaLnBrk="1" fontAlgn="auto" hangingPunct="1">
                <a:lnSpc>
                  <a:spcPct val="120000"/>
                </a:lnSpc>
                <a:spcBef>
                  <a:spcPts val="0"/>
                </a:spcBef>
                <a:spcAft>
                  <a:spcPts val="0"/>
                </a:spcAft>
                <a:defRPr/>
              </a:pPr>
              <a:endParaRPr kumimoji="0" lang="en-US" altLang="zh-TW" sz="2600" b="1" dirty="0">
                <a:latin typeface="Times New Roman"/>
                <a:ea typeface="微軟正黑體"/>
                <a:cs typeface="+mj-cs"/>
              </a:endParaRPr>
            </a:p>
          </p:txBody>
        </p:sp>
        <p:sp>
          <p:nvSpPr>
            <p:cNvPr id="28" name="文字方塊 27">
              <a:extLst>
                <a:ext uri="{FF2B5EF4-FFF2-40B4-BE49-F238E27FC236}">
                  <a16:creationId xmlns:a16="http://schemas.microsoft.com/office/drawing/2014/main" id="{E5C3D3B9-9D7B-45FA-9C48-5B00F00457BB}"/>
                </a:ext>
              </a:extLst>
            </p:cNvPr>
            <p:cNvSpPr txBox="1"/>
            <p:nvPr/>
          </p:nvSpPr>
          <p:spPr bwMode="auto">
            <a:xfrm>
              <a:off x="-4626722" y="3645333"/>
              <a:ext cx="6246000" cy="530273"/>
            </a:xfrm>
            <a:prstGeom prst="rect">
              <a:avLst/>
            </a:prstGeom>
            <a:noFill/>
          </p:spPr>
          <p:txBody>
            <a:bodyPr wrap="square">
              <a:spAutoFit/>
            </a:bodyPr>
            <a:lstStyle/>
            <a:p>
              <a:pPr algn="dist" eaLnBrk="1" fontAlgn="auto" hangingPunct="1">
                <a:lnSpc>
                  <a:spcPct val="120000"/>
                </a:lnSpc>
                <a:spcBef>
                  <a:spcPts val="0"/>
                </a:spcBef>
                <a:spcAft>
                  <a:spcPts val="0"/>
                </a:spcAft>
                <a:defRPr/>
              </a:pPr>
              <a:r>
                <a:rPr kumimoji="0" lang="zh-TW" altLang="en-US" sz="2600" b="1" dirty="0">
                  <a:latin typeface="Times New Roman"/>
                  <a:ea typeface="微軟正黑體"/>
                  <a:cs typeface="+mj-cs"/>
                </a:rPr>
                <a:t>中華民國</a:t>
              </a:r>
              <a:r>
                <a:rPr kumimoji="0" lang="en-US" altLang="zh-TW" sz="2600" b="1" dirty="0">
                  <a:latin typeface="微軟正黑體" panose="020B0604030504040204" pitchFamily="34" charset="-120"/>
                  <a:ea typeface="微軟正黑體" panose="020B0604030504040204" pitchFamily="34" charset="-120"/>
                  <a:cs typeface="+mj-cs"/>
                </a:rPr>
                <a:t>110</a:t>
              </a:r>
              <a:r>
                <a:rPr kumimoji="0" lang="zh-TW" altLang="en-US" sz="2600" b="1" dirty="0">
                  <a:latin typeface="微軟正黑體" panose="020B0604030504040204" pitchFamily="34" charset="-120"/>
                  <a:ea typeface="微軟正黑體" panose="020B0604030504040204" pitchFamily="34" charset="-120"/>
                  <a:cs typeface="+mj-cs"/>
                </a:rPr>
                <a:t>年</a:t>
              </a:r>
              <a:r>
                <a:rPr kumimoji="0" lang="en-US" altLang="zh-TW" sz="2600" b="1" dirty="0">
                  <a:latin typeface="微軟正黑體" panose="020B0604030504040204" pitchFamily="34" charset="-120"/>
                  <a:ea typeface="微軟正黑體" panose="020B0604030504040204" pitchFamily="34" charset="-120"/>
                  <a:cs typeface="+mj-cs"/>
                </a:rPr>
                <a:t>3</a:t>
              </a:r>
              <a:r>
                <a:rPr kumimoji="0" lang="zh-TW" altLang="en-US" sz="2600" b="1" dirty="0">
                  <a:latin typeface="微軟正黑體" panose="020B0604030504040204" pitchFamily="34" charset="-120"/>
                  <a:ea typeface="微軟正黑體" panose="020B0604030504040204" pitchFamily="34" charset="-120"/>
                  <a:cs typeface="+mj-cs"/>
                </a:rPr>
                <a:t>月</a:t>
              </a:r>
              <a:r>
                <a:rPr kumimoji="0" lang="en-US" altLang="zh-TW" sz="2600" b="1" dirty="0">
                  <a:latin typeface="微軟正黑體" panose="020B0604030504040204" pitchFamily="34" charset="-120"/>
                  <a:ea typeface="微軟正黑體" panose="020B0604030504040204" pitchFamily="34" charset="-120"/>
                  <a:cs typeface="+mj-cs"/>
                </a:rPr>
                <a:t>17</a:t>
              </a:r>
              <a:r>
                <a:rPr kumimoji="0" lang="zh-TW" altLang="en-US" sz="2600" b="1" dirty="0">
                  <a:latin typeface="微軟正黑體" panose="020B0604030504040204" pitchFamily="34" charset="-120"/>
                  <a:ea typeface="微軟正黑體" panose="020B0604030504040204" pitchFamily="34" charset="-120"/>
                  <a:cs typeface="+mj-cs"/>
                </a:rPr>
                <a:t>、</a:t>
              </a:r>
              <a:r>
                <a:rPr kumimoji="0" lang="en-US" altLang="zh-TW" sz="2600" b="1" dirty="0">
                  <a:latin typeface="微軟正黑體" panose="020B0604030504040204" pitchFamily="34" charset="-120"/>
                  <a:ea typeface="微軟正黑體" panose="020B0604030504040204" pitchFamily="34" charset="-120"/>
                  <a:cs typeface="+mj-cs"/>
                </a:rPr>
                <a:t>24</a:t>
              </a:r>
              <a:r>
                <a:rPr kumimoji="0" lang="zh-TW" altLang="en-US" sz="2600" b="1" dirty="0">
                  <a:latin typeface="Times New Roman"/>
                  <a:ea typeface="微軟正黑體"/>
                  <a:cs typeface="+mj-cs"/>
                </a:rPr>
                <a:t>日</a:t>
              </a:r>
            </a:p>
          </p:txBody>
        </p:sp>
        <p:sp>
          <p:nvSpPr>
            <p:cNvPr id="29" name="文字方塊 28">
              <a:extLst>
                <a:ext uri="{FF2B5EF4-FFF2-40B4-BE49-F238E27FC236}">
                  <a16:creationId xmlns:a16="http://schemas.microsoft.com/office/drawing/2014/main" id="{E2407BAA-4987-42B1-AED8-F207BD7A2666}"/>
                </a:ext>
              </a:extLst>
            </p:cNvPr>
            <p:cNvSpPr txBox="1"/>
            <p:nvPr/>
          </p:nvSpPr>
          <p:spPr bwMode="auto">
            <a:xfrm>
              <a:off x="-4626657" y="2389373"/>
              <a:ext cx="1242492" cy="1850956"/>
            </a:xfrm>
            <a:prstGeom prst="rect">
              <a:avLst/>
            </a:prstGeom>
            <a:noFill/>
          </p:spPr>
          <p:txBody>
            <a:bodyPr wrap="square">
              <a:spAutoFit/>
            </a:bodyPr>
            <a:lstStyle/>
            <a:p>
              <a:pPr algn="dist">
                <a:lnSpc>
                  <a:spcPct val="110000"/>
                </a:lnSpc>
                <a:defRPr/>
              </a:pPr>
              <a:r>
                <a:rPr kumimoji="0" lang="zh-TW" altLang="en-US" sz="2600" b="1" dirty="0">
                  <a:latin typeface="微軟正黑體" panose="020B0604030504040204" pitchFamily="34" charset="-120"/>
                  <a:ea typeface="微軟正黑體" panose="020B0604030504040204" pitchFamily="34" charset="-120"/>
                  <a:cs typeface="+mj-cs"/>
                </a:rPr>
                <a:t>講題</a:t>
              </a:r>
              <a:r>
                <a:rPr lang="zh-TW" altLang="en-US" sz="2600" b="1" dirty="0">
                  <a:latin typeface="微軟正黑體" panose="020B0604030504040204" pitchFamily="34" charset="-120"/>
                  <a:ea typeface="微軟正黑體" panose="020B0604030504040204" pitchFamily="34" charset="-120"/>
                  <a:cs typeface="+mj-cs"/>
                </a:rPr>
                <a:t>：</a:t>
              </a:r>
              <a:endParaRPr lang="en-US" altLang="zh-TW" sz="2600" b="1" dirty="0">
                <a:latin typeface="微軟正黑體" panose="020B0604030504040204" pitchFamily="34" charset="-120"/>
                <a:ea typeface="微軟正黑體" panose="020B0604030504040204" pitchFamily="34" charset="-120"/>
                <a:cs typeface="+mj-cs"/>
              </a:endParaRPr>
            </a:p>
            <a:p>
              <a:pPr algn="dist"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cs typeface="+mj-cs"/>
                </a:rPr>
                <a:t>講座</a:t>
              </a:r>
              <a:r>
                <a:rPr kumimoji="0" lang="zh-TW" altLang="en-US" sz="2600" b="1" dirty="0">
                  <a:latin typeface="微軟正黑體" panose="020B0604030504040204" pitchFamily="34" charset="-120"/>
                  <a:ea typeface="微軟正黑體" panose="020B0604030504040204" pitchFamily="34" charset="-120"/>
                </a:rPr>
                <a:t>：</a:t>
              </a:r>
              <a:endParaRPr kumimoji="0" lang="en-US" altLang="zh-TW" sz="2600" b="1" dirty="0">
                <a:latin typeface="微軟正黑體" panose="020B0604030504040204" pitchFamily="34" charset="-120"/>
                <a:ea typeface="微軟正黑體" panose="020B0604030504040204" pitchFamily="34" charset="-120"/>
              </a:endParaRPr>
            </a:p>
            <a:p>
              <a:pPr algn="dist"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rPr>
                <a:t>現職：</a:t>
              </a:r>
              <a:endParaRPr kumimoji="0" lang="en-US" altLang="zh-TW" sz="2600" b="1" dirty="0">
                <a:latin typeface="微軟正黑體" panose="020B0604030504040204" pitchFamily="34" charset="-120"/>
                <a:ea typeface="微軟正黑體" panose="020B0604030504040204" pitchFamily="34" charset="-120"/>
                <a:cs typeface="+mj-cs"/>
              </a:endParaRPr>
            </a:p>
            <a:p>
              <a:pPr eaLnBrk="1" fontAlgn="auto" hangingPunct="1">
                <a:lnSpc>
                  <a:spcPct val="120000"/>
                </a:lnSpc>
                <a:spcBef>
                  <a:spcPts val="0"/>
                </a:spcBef>
                <a:spcAft>
                  <a:spcPts val="0"/>
                </a:spcAft>
                <a:defRPr/>
              </a:pPr>
              <a:endParaRPr kumimoji="0" lang="en-US" altLang="zh-TW" sz="2600" b="1" dirty="0">
                <a:latin typeface="Times New Roman"/>
                <a:ea typeface="微軟正黑體"/>
                <a:cs typeface="+mj-cs"/>
              </a:endParaRPr>
            </a:p>
          </p:txBody>
        </p:sp>
      </p:grpSp>
    </p:spTree>
    <p:extLst>
      <p:ext uri="{BB962C8B-B14F-4D97-AF65-F5344CB8AC3E}">
        <p14:creationId xmlns:p14="http://schemas.microsoft.com/office/powerpoint/2010/main" val="3368943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9</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3006061"/>
            <a:ext cx="7719126" cy="1280160"/>
          </a:xfrm>
        </p:spPr>
        <p:txBody>
          <a:bodyPr>
            <a:noAutofit/>
          </a:bodyPr>
          <a:lstStyle/>
          <a:p>
            <a:pPr marL="0" indent="0" algn="dist">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印刷</a:t>
            </a:r>
            <a:r>
              <a:rPr lang="zh-TW" altLang="en-US" sz="2100" dirty="0">
                <a:solidFill>
                  <a:schemeClr val="tx1"/>
                </a:solidFill>
                <a:latin typeface="微軟正黑體" panose="020B0604030504040204" pitchFamily="34" charset="-120"/>
                <a:ea typeface="微軟正黑體" panose="020B0604030504040204" pitchFamily="34" charset="-120"/>
              </a:rPr>
              <a:t>核銷無需附樣張；</a:t>
            </a:r>
            <a:r>
              <a:rPr lang="zh-TW" altLang="en-US" sz="2100" b="1" dirty="0">
                <a:solidFill>
                  <a:srgbClr val="FF0000"/>
                </a:solidFill>
                <a:latin typeface="微軟正黑體" panose="020B0604030504040204" pitchFamily="34" charset="-120"/>
                <a:ea typeface="微軟正黑體" panose="020B0604030504040204" pitchFamily="34" charset="-120"/>
              </a:rPr>
              <a:t>逾時餐點</a:t>
            </a:r>
            <a:r>
              <a:rPr lang="zh-TW" altLang="en-US" sz="2100" dirty="0">
                <a:solidFill>
                  <a:schemeClr val="tx1"/>
                </a:solidFill>
                <a:latin typeface="微軟正黑體" panose="020B0604030504040204" pitchFamily="34" charset="-120"/>
                <a:ea typeface="微軟正黑體" panose="020B0604030504040204" pitchFamily="34" charset="-120"/>
              </a:rPr>
              <a:t>無需檢附開會通知單、簽到</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單、會議紀錄及食用便當者之名冊</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依規定應製作而於報銷免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檢附之文件，由各承辦單位自行妥善保管留供查核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(1/6)</a:t>
              </a:r>
            </a:p>
          </p:txBody>
        </p:sp>
      </p:grpSp>
      <p:grpSp>
        <p:nvGrpSpPr>
          <p:cNvPr id="4" name="群組 3"/>
          <p:cNvGrpSpPr/>
          <p:nvPr/>
        </p:nvGrpSpPr>
        <p:grpSpPr>
          <a:xfrm>
            <a:off x="1790501" y="1607820"/>
            <a:ext cx="5562997" cy="1059180"/>
            <a:chOff x="1564440" y="1239676"/>
            <a:chExt cx="5562997" cy="1059180"/>
          </a:xfrm>
        </p:grpSpPr>
        <p:sp>
          <p:nvSpPr>
            <p:cNvPr id="18" name="圓角矩形 17"/>
            <p:cNvSpPr/>
            <p:nvPr/>
          </p:nvSpPr>
          <p:spPr bwMode="auto">
            <a:xfrm>
              <a:off x="1564440" y="1239676"/>
              <a:ext cx="5440724" cy="105918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 於符合法令下，提供足夠與適切 </a:t>
              </a:r>
              <a:endParaRPr lang="en-US" altLang="zh-TW" sz="2600" b="1" dirty="0">
                <a:solidFill>
                  <a:srgbClr val="CC0066"/>
                </a:solidFill>
                <a:latin typeface="微軟正黑體" panose="020B0604030504040204" pitchFamily="34" charset="-120"/>
                <a:ea typeface="微軟正黑體" pitchFamily="34" charset="-120"/>
              </a:endParaRPr>
            </a:p>
            <a:p>
              <a:pPr lvl="0">
                <a:spcBef>
                  <a:spcPct val="0"/>
                </a:spcBef>
              </a:pPr>
              <a:r>
                <a:rPr lang="zh-TW" altLang="en-US" sz="2600" b="1" dirty="0">
                  <a:solidFill>
                    <a:srgbClr val="CC0066"/>
                  </a:solidFill>
                  <a:latin typeface="微軟正黑體" panose="020B0604030504040204" pitchFamily="34" charset="-120"/>
                  <a:ea typeface="微軟正黑體" pitchFamily="34" charset="-120"/>
                </a:rPr>
                <a:t> 的資料，以證明其支付事實即可 </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2" name="群組 1"/>
            <p:cNvGrpSpPr>
              <a:grpSpLocks noChangeAspect="1"/>
            </p:cNvGrpSpPr>
            <p:nvPr/>
          </p:nvGrpSpPr>
          <p:grpSpPr>
            <a:xfrm rot="10800000">
              <a:off x="6436408" y="1415798"/>
              <a:ext cx="691029" cy="791693"/>
              <a:chOff x="4195914" y="3988655"/>
              <a:chExt cx="770032" cy="882205"/>
            </a:xfrm>
            <a:effectLst>
              <a:outerShdw blurRad="50800" dist="38100" dir="18900000" algn="bl" rotWithShape="0">
                <a:prstClr val="black">
                  <a:alpha val="40000"/>
                </a:prstClr>
              </a:outerShdw>
            </a:effectLst>
          </p:grpSpPr>
          <p:sp>
            <p:nvSpPr>
              <p:cNvPr id="20" name="iSlîďè">
                <a:extLst>
                  <a:ext uri="{FF2B5EF4-FFF2-40B4-BE49-F238E27FC236}">
                    <a16:creationId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4" name="iṩ1iḍê">
                <a:extLst>
                  <a:ext uri="{FF2B5EF4-FFF2-40B4-BE49-F238E27FC236}">
                    <a16:creationId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5" name="ïSḷiḑe">
                <a:extLst>
                  <a:ext uri="{FF2B5EF4-FFF2-40B4-BE49-F238E27FC236}">
                    <a16:creationId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îṥļîḑe">
                <a:extLst>
                  <a:ext uri="{FF2B5EF4-FFF2-40B4-BE49-F238E27FC236}">
                    <a16:creationId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7" name="iṧlïdè">
                <a:extLst>
                  <a:ext uri="{FF2B5EF4-FFF2-40B4-BE49-F238E27FC236}">
                    <a16:creationId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ïṩḷïḑê">
                <a:extLst>
                  <a:ext uri="{FF2B5EF4-FFF2-40B4-BE49-F238E27FC236}">
                    <a16:creationId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9" name="iślidè">
                <a:extLst>
                  <a:ext uri="{FF2B5EF4-FFF2-40B4-BE49-F238E27FC236}">
                    <a16:creationId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i$ļïḍê">
                <a:extLst>
                  <a:ext uri="{FF2B5EF4-FFF2-40B4-BE49-F238E27FC236}">
                    <a16:creationId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1" name="iṡḷiḍê">
                <a:extLst>
                  <a:ext uri="{FF2B5EF4-FFF2-40B4-BE49-F238E27FC236}">
                    <a16:creationId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îSlîḓè">
                <a:extLst>
                  <a:ext uri="{FF2B5EF4-FFF2-40B4-BE49-F238E27FC236}">
                    <a16:creationId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Sļïdè">
                <a:extLst>
                  <a:ext uri="{FF2B5EF4-FFF2-40B4-BE49-F238E27FC236}">
                    <a16:creationId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ṩľíḍè">
                <a:extLst>
                  <a:ext uri="{FF2B5EF4-FFF2-40B4-BE49-F238E27FC236}">
                    <a16:creationId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6" name="î$líḓê">
                <a:extLst>
                  <a:ext uri="{FF2B5EF4-FFF2-40B4-BE49-F238E27FC236}">
                    <a16:creationId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îṧ1ïḋè">
                <a:extLst>
                  <a:ext uri="{FF2B5EF4-FFF2-40B4-BE49-F238E27FC236}">
                    <a16:creationId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îṩľîdé">
                <a:extLst>
                  <a:ext uri="{FF2B5EF4-FFF2-40B4-BE49-F238E27FC236}">
                    <a16:creationId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ïśḻîḓè">
                <a:extLst>
                  <a:ext uri="{FF2B5EF4-FFF2-40B4-BE49-F238E27FC236}">
                    <a16:creationId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í$lídê">
                <a:extLst>
                  <a:ext uri="{FF2B5EF4-FFF2-40B4-BE49-F238E27FC236}">
                    <a16:creationId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íṡļïďé">
                <a:extLst>
                  <a:ext uri="{FF2B5EF4-FFF2-40B4-BE49-F238E27FC236}">
                    <a16:creationId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iṣḷîḋé">
                <a:extLst>
                  <a:ext uri="{FF2B5EF4-FFF2-40B4-BE49-F238E27FC236}">
                    <a16:creationId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ï$ḻidé">
                <a:extLst>
                  <a:ext uri="{FF2B5EF4-FFF2-40B4-BE49-F238E27FC236}">
                    <a16:creationId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ïṡlîḍe">
                <a:extLst>
                  <a:ext uri="{FF2B5EF4-FFF2-40B4-BE49-F238E27FC236}">
                    <a16:creationId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î$ľïdé">
                <a:extLst>
                  <a:ext uri="{FF2B5EF4-FFF2-40B4-BE49-F238E27FC236}">
                    <a16:creationId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Tree>
    <p:extLst>
      <p:ext uri="{BB962C8B-B14F-4D97-AF65-F5344CB8AC3E}">
        <p14:creationId xmlns:p14="http://schemas.microsoft.com/office/powerpoint/2010/main" val="277889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10</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6" y="1264011"/>
            <a:ext cx="7830479" cy="3999584"/>
          </a:xfrm>
        </p:spPr>
        <p:txBody>
          <a:bodyPr>
            <a:noAutofit/>
          </a:bodyPr>
          <a:lstStyle/>
          <a:p>
            <a:pPr marL="444500" indent="-444500" algn="just">
              <a:lnSpc>
                <a:spcPct val="10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非屬採購案之支出款項</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如出席費及鐘點費等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，如係委託金融機構或由政府公款支付機關</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構</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直接匯款、轉帳或簽發禁止背書轉讓票據者，得檢附出席費、鐘點費清冊及金融機構或政府公款支付機關</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構</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之簽收或證明文件作為支出憑證，免附外聘委員及講師簽收之領據。</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搭乘高鐵：</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9138" indent="-719138" algn="just">
              <a:lnSpc>
                <a:spcPct val="100000"/>
              </a:lnSpc>
              <a:spcBef>
                <a:spcPts val="2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b="1" dirty="0">
                <a:solidFill>
                  <a:srgbClr val="FF0000"/>
                </a:solidFill>
                <a:latin typeface="微軟正黑體" panose="020B0604030504040204" pitchFamily="34" charset="-120"/>
                <a:ea typeface="微軟正黑體" panose="020B0604030504040204" pitchFamily="34" charset="-120"/>
              </a:rPr>
              <a:t>公務人員當日往返者</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思源黑體 TW" panose="020B0500000000000000" pitchFamily="34" charset="-120"/>
                <a:ea typeface="思源黑體 TW" panose="020B0500000000000000" pitchFamily="34" charset="-120"/>
              </a:rPr>
              <a:t>無須檢附票根或購票證明文件</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9138" indent="-719138" algn="just">
              <a:lnSpc>
                <a:spcPct val="100000"/>
              </a:lnSpc>
              <a:spcBef>
                <a:spcPts val="200"/>
              </a:spcBef>
              <a:buNone/>
              <a:tabLst>
                <a:tab pos="715963" algn="l"/>
              </a:tabLst>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b="1" dirty="0">
                <a:solidFill>
                  <a:srgbClr val="FF0000"/>
                </a:solidFill>
                <a:latin typeface="微軟正黑體" panose="020B0604030504040204" pitchFamily="34" charset="-120"/>
                <a:ea typeface="微軟正黑體" panose="020B0604030504040204" pitchFamily="34" charset="-120"/>
              </a:rPr>
              <a:t>外聘學者專家</a:t>
            </a:r>
            <a:r>
              <a:rPr lang="zh-TW" altLang="en-US" sz="2100" dirty="0">
                <a:solidFill>
                  <a:schemeClr val="tx1"/>
                </a:solidFill>
                <a:latin typeface="微軟正黑體" panose="020B0604030504040204" pitchFamily="34" charset="-120"/>
                <a:ea typeface="微軟正黑體" panose="020B0604030504040204" pitchFamily="34" charset="-120"/>
              </a:rPr>
              <a:t>搭乘高鐵交通費，可參酌行政院主計總處</a:t>
            </a:r>
            <a:r>
              <a:rPr lang="en-US" altLang="zh-TW" sz="2100" dirty="0">
                <a:solidFill>
                  <a:schemeClr val="tx1"/>
                </a:solidFill>
                <a:latin typeface="微軟正黑體" panose="020B0604030504040204" pitchFamily="34" charset="-120"/>
                <a:ea typeface="微軟正黑體" panose="020B0604030504040204" pitchFamily="34" charset="-120"/>
              </a:rPr>
              <a:t>90</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日台</a:t>
            </a:r>
            <a:r>
              <a:rPr lang="en-US" altLang="zh-TW" sz="2100" dirty="0">
                <a:solidFill>
                  <a:schemeClr val="tx1"/>
                </a:solidFill>
                <a:latin typeface="微軟正黑體" panose="020B0604030504040204" pitchFamily="34" charset="-120"/>
                <a:ea typeface="微軟正黑體" panose="020B0604030504040204" pitchFamily="34" charset="-120"/>
              </a:rPr>
              <a:t>90</a:t>
            </a:r>
            <a:r>
              <a:rPr lang="zh-TW" altLang="en-US" sz="2100" dirty="0">
                <a:solidFill>
                  <a:schemeClr val="tx1"/>
                </a:solidFill>
                <a:latin typeface="微軟正黑體" panose="020B0604030504040204" pitchFamily="34" charset="-120"/>
                <a:ea typeface="微軟正黑體" panose="020B0604030504040204" pitchFamily="34" charset="-120"/>
              </a:rPr>
              <a:t>處忠字第</a:t>
            </a:r>
            <a:r>
              <a:rPr lang="en-US" altLang="zh-TW" sz="2100" dirty="0">
                <a:solidFill>
                  <a:schemeClr val="tx1"/>
                </a:solidFill>
                <a:latin typeface="微軟正黑體" panose="020B0604030504040204" pitchFamily="34" charset="-120"/>
                <a:ea typeface="微軟正黑體" panose="020B0604030504040204" pitchFamily="34" charset="-120"/>
              </a:rPr>
              <a:t>03098</a:t>
            </a:r>
            <a:r>
              <a:rPr lang="zh-TW" altLang="en-US" sz="2100" dirty="0">
                <a:solidFill>
                  <a:schemeClr val="tx1"/>
                </a:solidFill>
                <a:latin typeface="微軟正黑體" panose="020B0604030504040204" pitchFamily="34" charset="-120"/>
                <a:ea typeface="微軟正黑體" panose="020B0604030504040204" pitchFamily="34" charset="-120"/>
              </a:rPr>
              <a:t>號函示略以，請專家學者及外聘講座於不重複情形下，依實際搭乘交通工具及實際支付金額申領交通費，免檢附單據。</a:t>
            </a:r>
            <a:endParaRPr lang="en-US" altLang="zh-TW" sz="2100" dirty="0">
              <a:solidFill>
                <a:schemeClr val="tx1"/>
              </a:solidFill>
              <a:ea typeface="標楷體" pitchFamily="65"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(2/6)</a:t>
              </a:r>
            </a:p>
          </p:txBody>
        </p:sp>
      </p:grpSp>
    </p:spTree>
    <p:extLst>
      <p:ext uri="{BB962C8B-B14F-4D97-AF65-F5344CB8AC3E}">
        <p14:creationId xmlns:p14="http://schemas.microsoft.com/office/powerpoint/2010/main" val="3470453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11</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1281137"/>
            <a:ext cx="7719126" cy="3642360"/>
          </a:xfrm>
        </p:spPr>
        <p:txBody>
          <a:bodyPr>
            <a:noAutofit/>
          </a:bodyPr>
          <a:lstStyle/>
          <a:p>
            <a:pPr marL="0" indent="0">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搭乘高鐵：</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      3.</a:t>
            </a:r>
            <a:r>
              <a:rPr lang="zh-TW" altLang="en-US" sz="2100" dirty="0">
                <a:solidFill>
                  <a:schemeClr val="tx1"/>
                </a:solidFill>
                <a:latin typeface="微軟正黑體" panose="020B0604030504040204" pitchFamily="34" charset="-120"/>
                <a:ea typeface="微軟正黑體" panose="020B0604030504040204" pitchFamily="34" charset="-120"/>
              </a:rPr>
              <a:t>須檢附票根或購票證明文件者：</a:t>
            </a:r>
          </a:p>
          <a:p>
            <a:pPr marL="987425" indent="-987425">
              <a:lnSpc>
                <a:spcPct val="110000"/>
              </a:lnSpc>
              <a:spcBef>
                <a:spcPts val="400"/>
              </a:spcBef>
              <a:buNone/>
              <a:tabLst>
                <a:tab pos="715963" algn="l"/>
              </a:tabLst>
            </a:pPr>
            <a:r>
              <a:rPr lang="en-US" altLang="zh-TW" sz="2100" dirty="0">
                <a:solidFill>
                  <a:schemeClr val="tx1"/>
                </a:solidFill>
                <a:latin typeface="微軟正黑體" panose="020B0604030504040204" pitchFamily="34" charset="-120"/>
                <a:ea typeface="微軟正黑體" panose="020B0604030504040204" pitchFamily="34" charset="-120"/>
              </a:rPr>
              <a:t>          (1)</a:t>
            </a:r>
            <a:r>
              <a:rPr lang="zh-TW" altLang="en-US" sz="2100" dirty="0">
                <a:solidFill>
                  <a:schemeClr val="tx1"/>
                </a:solidFill>
                <a:latin typeface="微軟正黑體" panose="020B0604030504040204" pitchFamily="34" charset="-120"/>
                <a:ea typeface="微軟正黑體" panose="020B0604030504040204" pitchFamily="34" charset="-120"/>
              </a:rPr>
              <a:t>以手機票證搭乘者，於搭乘日出站時臨櫃取得或透由網路下載購票證明並簽名後均可作為支出憑證。</a:t>
            </a:r>
          </a:p>
          <a:p>
            <a:pPr marL="987425" indent="-987425">
              <a:lnSpc>
                <a:spcPct val="110000"/>
              </a:lnSpc>
              <a:spcBef>
                <a:spcPts val="400"/>
              </a:spcBef>
              <a:buNone/>
              <a:tabLst>
                <a:tab pos="987425" algn="l"/>
              </a:tabLst>
            </a:pPr>
            <a:r>
              <a:rPr lang="en-US" altLang="zh-TW" sz="2100" dirty="0">
                <a:solidFill>
                  <a:schemeClr val="tx1"/>
                </a:solidFill>
                <a:latin typeface="微軟正黑體" panose="020B0604030504040204" pitchFamily="34" charset="-120"/>
                <a:ea typeface="微軟正黑體" panose="020B0604030504040204" pitchFamily="34" charset="-120"/>
              </a:rPr>
              <a:t>          (2)</a:t>
            </a:r>
            <a:r>
              <a:rPr lang="zh-TW" altLang="en-US" sz="2100" dirty="0">
                <a:solidFill>
                  <a:schemeClr val="tx1"/>
                </a:solidFill>
                <a:latin typeface="微軟正黑體" panose="020B0604030504040204" pitchFamily="34" charset="-120"/>
                <a:ea typeface="微軟正黑體" panose="020B0604030504040204" pitchFamily="34" charset="-120"/>
              </a:rPr>
              <a:t>採實體票證搭乘，因故無法提供高鐵車票票根者，得改以受領人親自簽名之收據，或出具支出證明單代替票根辦理。</a:t>
            </a:r>
          </a:p>
          <a:p>
            <a:pPr marL="715963" indent="-715963">
              <a:lnSpc>
                <a:spcPct val="110000"/>
              </a:lnSpc>
              <a:spcBef>
                <a:spcPts val="400"/>
              </a:spcBef>
              <a:buNone/>
              <a:tabLst>
                <a:tab pos="715963" algn="l"/>
              </a:tabLst>
            </a:pPr>
            <a:endParaRPr lang="en-US" altLang="zh-TW" sz="2100" dirty="0">
              <a:solidFill>
                <a:schemeClr val="tx1"/>
              </a:solidFill>
              <a:ea typeface="標楷體" pitchFamily="65"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(3/6)</a:t>
              </a:r>
            </a:p>
          </p:txBody>
        </p:sp>
      </p:grpSp>
    </p:spTree>
    <p:extLst>
      <p:ext uri="{BB962C8B-B14F-4D97-AF65-F5344CB8AC3E}">
        <p14:creationId xmlns:p14="http://schemas.microsoft.com/office/powerpoint/2010/main" val="77705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12</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1287780"/>
            <a:ext cx="7719126" cy="3444240"/>
          </a:xfrm>
        </p:spPr>
        <p:txBody>
          <a:bodyPr>
            <a:noAutofit/>
          </a:bodyPr>
          <a:lstStyle/>
          <a:p>
            <a:pPr marL="0" indent="0" algn="dist">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四</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數科目分攤之款項</a:t>
            </a:r>
            <a:r>
              <a:rPr lang="zh-TW" altLang="en-US" sz="2100" dirty="0">
                <a:solidFill>
                  <a:schemeClr val="tx1"/>
                </a:solidFill>
                <a:latin typeface="微軟正黑體" panose="020B0604030504040204" pitchFamily="34" charset="-120"/>
                <a:ea typeface="微軟正黑體" panose="020B0604030504040204" pitchFamily="34" charset="-120"/>
              </a:rPr>
              <a:t>如開立同一傳票者，因資料均併同存放，</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得不加具科目分攤表；另</a:t>
            </a:r>
            <a:r>
              <a:rPr lang="zh-TW" altLang="en-US" sz="2100" b="1" dirty="0">
                <a:solidFill>
                  <a:srgbClr val="FF0000"/>
                </a:solidFill>
                <a:latin typeface="微軟正黑體" panose="020B0604030504040204" pitchFamily="34" charset="-120"/>
                <a:ea typeface="微軟正黑體" panose="020B0604030504040204" pitchFamily="34" charset="-120"/>
              </a:rPr>
              <a:t>數機關分攤款項</a:t>
            </a:r>
            <a:r>
              <a:rPr lang="zh-TW" altLang="en-US" sz="2100" dirty="0">
                <a:solidFill>
                  <a:schemeClr val="tx1"/>
                </a:solidFill>
                <a:latin typeface="微軟正黑體" panose="020B0604030504040204" pitchFamily="34" charset="-120"/>
                <a:ea typeface="微軟正黑體" panose="020B0604030504040204" pitchFamily="34" charset="-120"/>
              </a:rPr>
              <a:t>，如由機關分別支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付廠商，且憑證可分割，無須向主辦機關取得收據及分攤表</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或載其內容之公文。</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五</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a:t>
            </a:r>
            <a:r>
              <a:rPr lang="zh-TW" altLang="en-US" sz="2100" dirty="0">
                <a:solidFill>
                  <a:schemeClr val="tx1"/>
                </a:solidFill>
                <a:latin typeface="標楷體"/>
                <a:ea typeface="標楷體"/>
              </a:rPr>
              <a:t>：</a:t>
            </a:r>
            <a:endParaRPr lang="en-US" altLang="zh-TW" sz="2100" dirty="0">
              <a:solidFill>
                <a:schemeClr val="tx1"/>
              </a:solidFill>
              <a:latin typeface="標楷體"/>
              <a:ea typeface="標楷體"/>
            </a:endParaRPr>
          </a:p>
          <a:p>
            <a:pPr marL="719138" indent="-719138" algn="ju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b="1" dirty="0">
                <a:solidFill>
                  <a:srgbClr val="FF0000"/>
                </a:solidFill>
                <a:latin typeface="微軟正黑體" panose="020B0604030504040204" pitchFamily="34" charset="-120"/>
                <a:ea typeface="微軟正黑體" panose="020B0604030504040204" pitchFamily="34" charset="-120"/>
              </a:rPr>
              <a:t>小額採購</a:t>
            </a:r>
            <a:r>
              <a:rPr lang="zh-TW" altLang="en-US" sz="2100" b="1" dirty="0" smtClean="0">
                <a:solidFill>
                  <a:srgbClr val="FF0000"/>
                </a:solidFill>
                <a:latin typeface="微軟正黑體" panose="020B0604030504040204" pitchFamily="34" charset="-120"/>
                <a:ea typeface="微軟正黑體" panose="020B0604030504040204" pitchFamily="34" charset="-120"/>
              </a:rPr>
              <a:t>案</a:t>
            </a:r>
            <a:r>
              <a:rPr lang="zh-TW" altLang="en-US" sz="2100" dirty="0" smtClean="0">
                <a:solidFill>
                  <a:schemeClr val="tx1"/>
                </a:solidFill>
                <a:latin typeface="微軟正黑體" panose="020B0604030504040204" pitchFamily="34" charset="-120"/>
                <a:ea typeface="微軟正黑體" panose="020B0604030504040204" pitchFamily="34" charset="-120"/>
              </a:rPr>
              <a:t>（</a:t>
            </a:r>
            <a:r>
              <a:rPr lang="zh-TW" altLang="en-US" sz="2100" b="1" dirty="0" smtClean="0">
                <a:solidFill>
                  <a:srgbClr val="FF0000"/>
                </a:solidFill>
                <a:latin typeface="微軟正黑體" panose="020B0604030504040204" pitchFamily="34" charset="-120"/>
                <a:ea typeface="微軟正黑體" panose="020B0604030504040204" pitchFamily="34" charset="-120"/>
              </a:rPr>
              <a:t>公告金額十分之一以下</a:t>
            </a:r>
            <a:r>
              <a:rPr lang="zh-TW" altLang="en-US" sz="2100" dirty="0">
                <a:solidFill>
                  <a:schemeClr val="tx1"/>
                </a:solidFill>
                <a:latin typeface="微軟正黑體" panose="020B0604030504040204" pitchFamily="34" charset="-120"/>
                <a:ea typeface="微軟正黑體" panose="020B0604030504040204" pitchFamily="34" charset="-120"/>
              </a:rPr>
              <a:t>者）</a:t>
            </a:r>
            <a:r>
              <a:rPr lang="zh-TW" altLang="en-US" sz="2100" dirty="0" smtClean="0">
                <a:solidFill>
                  <a:schemeClr val="tx1"/>
                </a:solidFill>
                <a:latin typeface="微軟正黑體" panose="020B0604030504040204" pitchFamily="34" charset="-120"/>
                <a:ea typeface="微軟正黑體" panose="020B0604030504040204" pitchFamily="34" charset="-120"/>
              </a:rPr>
              <a:t>申請</a:t>
            </a:r>
            <a:r>
              <a:rPr lang="zh-TW" altLang="en-US" sz="2100" b="1" dirty="0">
                <a:solidFill>
                  <a:srgbClr val="0000FF"/>
                </a:solidFill>
                <a:latin typeface="微軟正黑體" panose="020B0604030504040204" pitchFamily="34" charset="-120"/>
                <a:ea typeface="微軟正黑體" panose="020B0604030504040204" pitchFamily="34" charset="-120"/>
              </a:rPr>
              <a:t>不強制要求須附</a:t>
            </a:r>
            <a:r>
              <a:rPr lang="en-US" altLang="zh-TW" sz="2100" b="1" dirty="0">
                <a:solidFill>
                  <a:srgbClr val="0000FF"/>
                </a:solidFill>
                <a:latin typeface="微軟正黑體" panose="020B0604030504040204" pitchFamily="34" charset="-120"/>
                <a:ea typeface="微軟正黑體" panose="020B0604030504040204" pitchFamily="34" charset="-120"/>
              </a:rPr>
              <a:t>3</a:t>
            </a:r>
            <a:r>
              <a:rPr lang="zh-TW" altLang="en-US" sz="2100" b="1" dirty="0">
                <a:solidFill>
                  <a:srgbClr val="0000FF"/>
                </a:solidFill>
                <a:latin typeface="微軟正黑體" panose="020B0604030504040204" pitchFamily="34" charset="-120"/>
                <a:ea typeface="微軟正黑體" panose="020B0604030504040204" pitchFamily="34" charset="-120"/>
              </a:rPr>
              <a:t>張估價單</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依規定應製作而於</a:t>
            </a:r>
            <a:r>
              <a:rPr lang="zh-TW" altLang="en-US" sz="2100" b="1" dirty="0">
                <a:solidFill>
                  <a:srgbClr val="FF0000"/>
                </a:solidFill>
                <a:latin typeface="微軟正黑體" panose="020B0604030504040204" pitchFamily="34" charset="-120"/>
                <a:ea typeface="微軟正黑體" panose="020B0604030504040204" pitchFamily="34" charset="-120"/>
              </a:rPr>
              <a:t>請款</a:t>
            </a:r>
            <a:r>
              <a:rPr lang="zh-TW" altLang="en-US" sz="2100" dirty="0">
                <a:solidFill>
                  <a:schemeClr val="tx1"/>
                </a:solidFill>
                <a:latin typeface="微軟正黑體" panose="020B0604030504040204" pitchFamily="34" charset="-120"/>
                <a:ea typeface="微軟正黑體" panose="020B0604030504040204" pitchFamily="34" charset="-120"/>
              </a:rPr>
              <a:t>報銷</a:t>
            </a:r>
            <a:r>
              <a:rPr lang="zh-TW" altLang="en-US" sz="2100" b="1" dirty="0">
                <a:solidFill>
                  <a:srgbClr val="FF0000"/>
                </a:solidFill>
                <a:latin typeface="微軟正黑體" panose="020B0604030504040204" pitchFamily="34" charset="-120"/>
                <a:ea typeface="微軟正黑體" panose="020B0604030504040204" pitchFamily="34" charset="-120"/>
              </a:rPr>
              <a:t>免檢附之文件</a:t>
            </a:r>
            <a:r>
              <a:rPr lang="zh-TW" altLang="en-US" sz="2100" dirty="0">
                <a:solidFill>
                  <a:schemeClr val="tx1"/>
                </a:solidFill>
                <a:latin typeface="微軟正黑體" panose="020B0604030504040204" pitchFamily="34" charset="-120"/>
                <a:ea typeface="微軟正黑體" panose="020B0604030504040204" pitchFamily="34" charset="-120"/>
              </a:rPr>
              <a:t>，由各</a:t>
            </a:r>
            <a:r>
              <a:rPr lang="zh-TW" altLang="en-US" sz="2100" b="1" dirty="0">
                <a:solidFill>
                  <a:srgbClr val="FF0000"/>
                </a:solidFill>
                <a:latin typeface="微軟正黑體" panose="020B0604030504040204" pitchFamily="34" charset="-120"/>
                <a:ea typeface="微軟正黑體" panose="020B0604030504040204" pitchFamily="34" charset="-120"/>
              </a:rPr>
              <a:t>承辦</a:t>
            </a:r>
            <a:r>
              <a:rPr lang="zh-TW" altLang="en-US" sz="2100" dirty="0">
                <a:solidFill>
                  <a:schemeClr val="tx1"/>
                </a:solidFill>
                <a:latin typeface="微軟正黑體" panose="020B0604030504040204" pitchFamily="34" charset="-120"/>
                <a:ea typeface="微軟正黑體" panose="020B0604030504040204" pitchFamily="34" charset="-120"/>
              </a:rPr>
              <a:t>單位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5963"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自行妥善</a:t>
            </a:r>
            <a:r>
              <a:rPr lang="zh-TW" altLang="en-US" sz="2100" b="1" dirty="0">
                <a:solidFill>
                  <a:srgbClr val="FF0000"/>
                </a:solidFill>
                <a:latin typeface="微軟正黑體" panose="020B0604030504040204" pitchFamily="34" charset="-120"/>
                <a:ea typeface="微軟正黑體" panose="020B0604030504040204" pitchFamily="34" charset="-120"/>
              </a:rPr>
              <a:t>保管</a:t>
            </a:r>
            <a:r>
              <a:rPr lang="zh-TW" altLang="en-US" sz="2100" dirty="0">
                <a:solidFill>
                  <a:schemeClr val="tx1"/>
                </a:solidFill>
                <a:latin typeface="微軟正黑體" panose="020B0604030504040204" pitchFamily="34" charset="-120"/>
                <a:ea typeface="微軟正黑體" panose="020B0604030504040204" pitchFamily="34" charset="-120"/>
              </a:rPr>
              <a:t>留供查核。      </a:t>
            </a:r>
          </a:p>
          <a:p>
            <a:pPr marL="449263" indent="0">
              <a:lnSpc>
                <a:spcPct val="110000"/>
              </a:lnSpc>
              <a:spcBef>
                <a:spcPts val="0"/>
              </a:spcBef>
              <a:buNone/>
            </a:pP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(4/6)</a:t>
              </a:r>
            </a:p>
          </p:txBody>
        </p:sp>
      </p:grpSp>
    </p:spTree>
    <p:extLst>
      <p:ext uri="{BB962C8B-B14F-4D97-AF65-F5344CB8AC3E}">
        <p14:creationId xmlns:p14="http://schemas.microsoft.com/office/powerpoint/2010/main" val="59374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13</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(5/18)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1188000"/>
            <a:ext cx="7719126" cy="3704040"/>
          </a:xfrm>
        </p:spPr>
        <p:txBody>
          <a:bodyPr>
            <a:noAutofit/>
          </a:bodyPr>
          <a:lstStyle/>
          <a:p>
            <a:pPr marL="0" indent="0">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五</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a:t>
            </a:r>
            <a:r>
              <a:rPr lang="zh-TW" altLang="en-US" sz="2100" dirty="0">
                <a:solidFill>
                  <a:schemeClr val="tx1"/>
                </a:solidFill>
                <a:latin typeface="標楷體"/>
                <a:ea typeface="標楷體"/>
              </a:rPr>
              <a:t>：</a:t>
            </a:r>
            <a:endParaRPr lang="en-US" altLang="zh-TW" sz="2100" dirty="0">
              <a:solidFill>
                <a:schemeClr val="tx1"/>
              </a:solidFill>
              <a:latin typeface="標楷體"/>
              <a:ea typeface="標楷體"/>
            </a:endParaRPr>
          </a:p>
          <a:p>
            <a:pPr marL="719138" indent="-719138" algn="ju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smtClean="0">
                <a:solidFill>
                  <a:schemeClr val="tx1"/>
                </a:solidFill>
                <a:latin typeface="微軟正黑體" panose="020B0604030504040204" pitchFamily="34" charset="-120"/>
                <a:ea typeface="微軟正黑體" panose="020B0604030504040204" pitchFamily="34" charset="-120"/>
              </a:rPr>
              <a:t>3.</a:t>
            </a:r>
            <a:r>
              <a:rPr lang="zh-TW" altLang="en-US" sz="2100" b="1" dirty="0" smtClean="0">
                <a:solidFill>
                  <a:srgbClr val="FF0000"/>
                </a:solidFill>
                <a:latin typeface="微軟正黑體" panose="020B0604030504040204" pitchFamily="34" charset="-120"/>
                <a:ea typeface="微軟正黑體" panose="020B0604030504040204" pitchFamily="34" charset="-120"/>
              </a:rPr>
              <a:t>小額採購案之</a:t>
            </a:r>
            <a:r>
              <a:rPr lang="zh-TW" altLang="en-US" sz="2100" b="1" dirty="0">
                <a:solidFill>
                  <a:srgbClr val="FF0000"/>
                </a:solidFill>
                <a:latin typeface="微軟正黑體" panose="020B0604030504040204" pitchFamily="34" charset="-120"/>
                <a:ea typeface="微軟正黑體" panose="020B0604030504040204" pitchFamily="34" charset="-120"/>
              </a:rPr>
              <a:t>採購核銷</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0000FF"/>
                </a:solidFill>
                <a:latin typeface="微軟正黑體" panose="020B0604030504040204" pitchFamily="34" charset="-120"/>
                <a:ea typeface="微軟正黑體" panose="020B0604030504040204" pitchFamily="34" charset="-120"/>
              </a:rPr>
              <a:t>除</a:t>
            </a:r>
            <a:r>
              <a:rPr lang="zh-TW" altLang="en-US" sz="2100" dirty="0">
                <a:solidFill>
                  <a:schemeClr val="tx1"/>
                </a:solidFill>
                <a:latin typeface="微軟正黑體" panose="020B0604030504040204" pitchFamily="34" charset="-120"/>
                <a:ea typeface="微軟正黑體" panose="020B0604030504040204" pitchFamily="34" charset="-120"/>
              </a:rPr>
              <a:t>因涉及</a:t>
            </a:r>
            <a:r>
              <a:rPr lang="zh-TW" altLang="en-US" sz="2100" b="1" dirty="0">
                <a:solidFill>
                  <a:srgbClr val="0000FF"/>
                </a:solidFill>
                <a:latin typeface="微軟正黑體" panose="020B0604030504040204" pitchFamily="34" charset="-120"/>
                <a:ea typeface="微軟正黑體" panose="020B0604030504040204" pitchFamily="34" charset="-120"/>
              </a:rPr>
              <a:t>保固</a:t>
            </a:r>
            <a:r>
              <a:rPr lang="zh-TW" altLang="en-US" sz="2100" dirty="0">
                <a:solidFill>
                  <a:schemeClr val="tx1"/>
                </a:solidFill>
                <a:latin typeface="微軟正黑體" panose="020B0604030504040204" pitchFamily="34" charset="-120"/>
                <a:ea typeface="微軟正黑體" panose="020B0604030504040204" pitchFamily="34" charset="-120"/>
              </a:rPr>
              <a:t>事項</a:t>
            </a:r>
            <a:r>
              <a:rPr lang="zh-TW" altLang="en-US" sz="2100" dirty="0" smtClean="0">
                <a:solidFill>
                  <a:schemeClr val="tx1"/>
                </a:solidFill>
                <a:latin typeface="微軟正黑體" panose="020B0604030504040204" pitchFamily="34" charset="-120"/>
                <a:ea typeface="微軟正黑體" panose="020B0604030504040204" pitchFamily="34" charset="-120"/>
              </a:rPr>
              <a:t>或</a:t>
            </a:r>
            <a:r>
              <a:rPr lang="zh-TW" altLang="en-US" sz="2100" b="1" dirty="0" smtClean="0">
                <a:solidFill>
                  <a:srgbClr val="0000FF"/>
                </a:solidFill>
                <a:latin typeface="微軟正黑體" panose="020B0604030504040204" pitchFamily="34" charset="-120"/>
                <a:ea typeface="微軟正黑體" panose="020B0604030504040204" pitchFamily="34" charset="-120"/>
              </a:rPr>
              <a:t>契約</a:t>
            </a:r>
            <a:r>
              <a:rPr lang="zh-TW" altLang="en-US" sz="2100" dirty="0">
                <a:solidFill>
                  <a:schemeClr val="tx1"/>
                </a:solidFill>
                <a:latin typeface="微軟正黑體" panose="020B0604030504040204" pitchFamily="34" charset="-120"/>
                <a:ea typeface="微軟正黑體" panose="020B0604030504040204" pitchFamily="34" charset="-120"/>
              </a:rPr>
              <a:t>另有</a:t>
            </a:r>
            <a:r>
              <a:rPr lang="zh-TW" altLang="en-US" sz="2100" b="1" dirty="0">
                <a:solidFill>
                  <a:srgbClr val="0000FF"/>
                </a:solidFill>
                <a:latin typeface="微軟正黑體" panose="020B0604030504040204" pitchFamily="34" charset="-120"/>
                <a:ea typeface="微軟正黑體" panose="020B0604030504040204" pitchFamily="34" charset="-120"/>
              </a:rPr>
              <a:t>約定</a:t>
            </a:r>
            <a:r>
              <a:rPr lang="zh-TW" altLang="en-US" sz="2100" dirty="0">
                <a:solidFill>
                  <a:schemeClr val="tx1"/>
                </a:solidFill>
                <a:latin typeface="微軟正黑體" panose="020B0604030504040204" pitchFamily="34" charset="-120"/>
                <a:ea typeface="微軟正黑體" panose="020B0604030504040204" pitchFamily="34" charset="-120"/>
              </a:rPr>
              <a:t>外，</a:t>
            </a:r>
            <a:r>
              <a:rPr lang="zh-TW" altLang="en-US" sz="2100" b="1" dirty="0">
                <a:solidFill>
                  <a:srgbClr val="FF0000"/>
                </a:solidFill>
                <a:latin typeface="微軟正黑體" panose="020B0604030504040204" pitchFamily="34" charset="-120"/>
                <a:ea typeface="微軟正黑體" panose="020B0604030504040204" pitchFamily="34" charset="-120"/>
              </a:rPr>
              <a:t>免</a:t>
            </a:r>
            <a:r>
              <a:rPr lang="zh-TW" altLang="en-US" sz="2100" dirty="0">
                <a:solidFill>
                  <a:schemeClr val="tx1"/>
                </a:solidFill>
                <a:latin typeface="微軟正黑體" panose="020B0604030504040204" pitchFamily="34" charset="-120"/>
                <a:ea typeface="微軟正黑體" panose="020B0604030504040204" pitchFamily="34" charset="-120"/>
              </a:rPr>
              <a:t>附相關</a:t>
            </a:r>
            <a:r>
              <a:rPr lang="zh-TW" altLang="en-US" sz="2100" b="1" dirty="0">
                <a:solidFill>
                  <a:srgbClr val="FF0000"/>
                </a:solidFill>
                <a:latin typeface="微軟正黑體" panose="020B0604030504040204" pitchFamily="34" charset="-120"/>
                <a:ea typeface="微軟正黑體" panose="020B0604030504040204" pitchFamily="34" charset="-120"/>
              </a:rPr>
              <a:t>驗收紀錄或其他足資證明之文件</a:t>
            </a:r>
            <a:r>
              <a:rPr lang="zh-TW" altLang="en-US" sz="2100" dirty="0">
                <a:solidFill>
                  <a:schemeClr val="tx1"/>
                </a:solidFill>
                <a:latin typeface="微軟正黑體" panose="020B0604030504040204" pitchFamily="34" charset="-120"/>
                <a:ea typeface="微軟正黑體" panose="020B0604030504040204" pitchFamily="34" charset="-120"/>
              </a:rPr>
              <a:t>，另由驗收人員於支出憑證或黏貼憑證用紙上簽名。</a:t>
            </a:r>
          </a:p>
          <a:p>
            <a:pPr marL="693738" indent="-850900" algn="ju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依政府採購法製作之</a:t>
            </a:r>
            <a:r>
              <a:rPr lang="zh-TW" altLang="en-US" sz="2100" b="1" dirty="0">
                <a:solidFill>
                  <a:srgbClr val="0000FF"/>
                </a:solidFill>
                <a:latin typeface="微軟正黑體" panose="020B0604030504040204" pitchFamily="34" charset="-120"/>
                <a:ea typeface="微軟正黑體" panose="020B0604030504040204" pitchFamily="34" charset="-120"/>
              </a:rPr>
              <a:t>結算驗收</a:t>
            </a:r>
            <a:r>
              <a:rPr lang="zh-TW" altLang="en-US" sz="2100" b="1" dirty="0" smtClean="0">
                <a:solidFill>
                  <a:srgbClr val="0000FF"/>
                </a:solidFill>
                <a:latin typeface="微軟正黑體" panose="020B0604030504040204" pitchFamily="34" charset="-120"/>
                <a:ea typeface="微軟正黑體" panose="020B0604030504040204" pitchFamily="34" charset="-120"/>
              </a:rPr>
              <a:t>證明書</a:t>
            </a:r>
            <a:r>
              <a:rPr lang="zh-TW" altLang="en-US" sz="2100" dirty="0" smtClean="0">
                <a:solidFill>
                  <a:schemeClr val="tx1"/>
                </a:solidFill>
                <a:latin typeface="微軟正黑體" panose="020B0604030504040204" pitchFamily="34" charset="-120"/>
                <a:ea typeface="微軟正黑體" panose="020B0604030504040204" pitchFamily="34" charset="-120"/>
              </a:rPr>
              <a:t>①，</a:t>
            </a:r>
            <a:r>
              <a:rPr lang="zh-TW" altLang="en-US" sz="2100" b="1" dirty="0">
                <a:solidFill>
                  <a:srgbClr val="0000FF"/>
                </a:solidFill>
                <a:latin typeface="微軟正黑體" panose="020B0604030504040204" pitchFamily="34" charset="-120"/>
                <a:ea typeface="微軟正黑體" panose="020B0604030504040204" pitchFamily="34" charset="-120"/>
              </a:rPr>
              <a:t>非</a:t>
            </a:r>
            <a:r>
              <a:rPr lang="zh-TW" altLang="en-US" sz="2100" dirty="0">
                <a:solidFill>
                  <a:schemeClr val="tx1"/>
                </a:solidFill>
                <a:latin typeface="微軟正黑體" panose="020B0604030504040204" pitchFamily="34" charset="-120"/>
                <a:ea typeface="微軟正黑體" panose="020B0604030504040204" pitchFamily="34" charset="-120"/>
              </a:rPr>
              <a:t>屬結報之</a:t>
            </a:r>
            <a:r>
              <a:rPr lang="zh-TW" altLang="en-US" sz="2100" b="1" dirty="0">
                <a:solidFill>
                  <a:srgbClr val="0000FF"/>
                </a:solidFill>
                <a:latin typeface="微軟正黑體" panose="020B0604030504040204" pitchFamily="34" charset="-120"/>
                <a:ea typeface="微軟正黑體" panose="020B0604030504040204" pitchFamily="34" charset="-120"/>
              </a:rPr>
              <a:t>必要</a:t>
            </a:r>
            <a:r>
              <a:rPr lang="zh-TW" altLang="en-US" sz="2100" dirty="0">
                <a:solidFill>
                  <a:schemeClr val="tx1"/>
                </a:solidFill>
                <a:latin typeface="微軟正黑體" panose="020B0604030504040204" pitchFamily="34" charset="-120"/>
                <a:ea typeface="微軟正黑體" panose="020B0604030504040204" pitchFamily="34" charset="-120"/>
              </a:rPr>
              <a:t>文件</a:t>
            </a:r>
            <a:r>
              <a:rPr lang="zh-TW" altLang="en-US" sz="2100" dirty="0" smtClean="0">
                <a:solidFill>
                  <a:schemeClr val="tx1"/>
                </a:solidFill>
                <a:latin typeface="微軟正黑體" panose="020B0604030504040204" pitchFamily="34" charset="-120"/>
                <a:ea typeface="微軟正黑體" panose="020B0604030504040204" pitchFamily="34" charset="-120"/>
              </a:rPr>
              <a:t>。</a:t>
            </a:r>
            <a:endParaRPr lang="en-US" altLang="zh-TW" sz="2100" dirty="0" smtClean="0">
              <a:solidFill>
                <a:schemeClr val="tx1"/>
              </a:solidFill>
              <a:latin typeface="微軟正黑體" panose="020B0604030504040204" pitchFamily="34" charset="-120"/>
              <a:ea typeface="微軟正黑體" panose="020B0604030504040204" pitchFamily="34" charset="-120"/>
            </a:endParaRPr>
          </a:p>
          <a:p>
            <a:pPr marL="2243138" indent="-1619250" algn="just">
              <a:lnSpc>
                <a:spcPct val="11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附註</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：①公告金額以上之工程或財物採購，原則應填具結算驗收證明書。</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六</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機關提供便當</a:t>
            </a:r>
            <a:r>
              <a:rPr lang="zh-TW" altLang="en-US" sz="2100" dirty="0">
                <a:solidFill>
                  <a:schemeClr val="tx1"/>
                </a:solidFill>
                <a:latin typeface="微軟正黑體" panose="020B0604030504040204" pitchFamily="34" charset="-120"/>
                <a:ea typeface="微軟正黑體" panose="020B0604030504040204" pitchFamily="34" charset="-120"/>
              </a:rPr>
              <a:t>原意係為供應餐食，</a:t>
            </a:r>
            <a:r>
              <a:rPr lang="zh-TW" altLang="en-US" sz="2100" b="1" dirty="0">
                <a:solidFill>
                  <a:srgbClr val="0000FF"/>
                </a:solidFill>
                <a:latin typeface="微軟正黑體" panose="020B0604030504040204" pitchFamily="34" charset="-120"/>
                <a:ea typeface="微軟正黑體" panose="020B0604030504040204" pitchFamily="34" charset="-120"/>
              </a:rPr>
              <a:t>麵食</a:t>
            </a:r>
            <a:r>
              <a:rPr lang="zh-TW" altLang="en-US" sz="2100" dirty="0">
                <a:solidFill>
                  <a:schemeClr val="tx1"/>
                </a:solidFill>
                <a:latin typeface="微軟正黑體" panose="020B0604030504040204" pitchFamily="34" charset="-120"/>
                <a:ea typeface="微軟正黑體" panose="020B0604030504040204" pitchFamily="34" charset="-120"/>
              </a:rPr>
              <a:t>或</a:t>
            </a:r>
            <a:r>
              <a:rPr lang="zh-TW" altLang="en-US" sz="2100" b="1" dirty="0">
                <a:solidFill>
                  <a:srgbClr val="0000FF"/>
                </a:solidFill>
                <a:latin typeface="微軟正黑體" panose="020B0604030504040204" pitchFamily="34" charset="-120"/>
                <a:ea typeface="微軟正黑體" panose="020B0604030504040204" pitchFamily="34" charset="-120"/>
              </a:rPr>
              <a:t>水餃</a:t>
            </a:r>
            <a:r>
              <a:rPr lang="zh-TW" altLang="en-US" sz="2100" dirty="0">
                <a:solidFill>
                  <a:schemeClr val="tx1"/>
                </a:solidFill>
                <a:latin typeface="微軟正黑體" panose="020B0604030504040204" pitchFamily="34" charset="-120"/>
                <a:ea typeface="微軟正黑體" panose="020B0604030504040204" pitchFamily="34" charset="-120"/>
              </a:rPr>
              <a:t>並未逾越原於</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簽呈內供餐之意旨，主計人員應尊重業務單位，無須退件。</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餐費不限</a:t>
            </a:r>
            <a:r>
              <a:rPr lang="en-US" altLang="zh-TW" sz="2100" dirty="0">
                <a:solidFill>
                  <a:schemeClr val="tx1"/>
                </a:solidFill>
                <a:latin typeface="微軟正黑體" panose="020B0604030504040204" pitchFamily="34" charset="-120"/>
                <a:ea typeface="微軟正黑體" panose="020B0604030504040204" pitchFamily="34" charset="-120"/>
              </a:rPr>
              <a:t>100</a:t>
            </a:r>
            <a:r>
              <a:rPr lang="zh-TW" altLang="en-US" sz="2100" dirty="0">
                <a:solidFill>
                  <a:schemeClr val="tx1"/>
                </a:solidFill>
                <a:latin typeface="微軟正黑體" panose="020B0604030504040204" pitchFamily="34" charset="-120"/>
                <a:ea typeface="微軟正黑體" panose="020B0604030504040204" pitchFamily="34" charset="-120"/>
              </a:rPr>
              <a:t>元，主管批示即可。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5963" indent="0">
              <a:lnSpc>
                <a:spcPct val="120000"/>
              </a:lnSpc>
              <a:spcBef>
                <a:spcPts val="0"/>
              </a:spcBef>
              <a:buNone/>
            </a:pP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(5/6)</a:t>
              </a:r>
            </a:p>
          </p:txBody>
        </p:sp>
      </p:grpSp>
    </p:spTree>
    <p:extLst>
      <p:ext uri="{BB962C8B-B14F-4D97-AF65-F5344CB8AC3E}">
        <p14:creationId xmlns:p14="http://schemas.microsoft.com/office/powerpoint/2010/main" val="112064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4098"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14</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(6/18)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(6/6)</a:t>
              </a:r>
            </a:p>
          </p:txBody>
        </p:sp>
      </p:grpSp>
      <p:sp>
        <p:nvSpPr>
          <p:cNvPr id="10" name="Rectangle 3"/>
          <p:cNvSpPr txBox="1">
            <a:spLocks noChangeArrowheads="1"/>
          </p:cNvSpPr>
          <p:nvPr/>
        </p:nvSpPr>
        <p:spPr>
          <a:xfrm>
            <a:off x="643498" y="1260294"/>
            <a:ext cx="8108616" cy="3460875"/>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47675" indent="-447675" algn="just">
              <a:lnSpc>
                <a:spcPct val="110000"/>
              </a:lnSpc>
              <a:spcBef>
                <a:spcPts val="400"/>
              </a:spcBef>
              <a:buFont typeface="Arial" pitchFamily="34" charset="0"/>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七</a:t>
            </a:r>
            <a:r>
              <a:rPr lang="en-US" altLang="zh-TW" sz="2200" dirty="0">
                <a:solidFill>
                  <a:schemeClr val="tx1"/>
                </a:solidFill>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ETAG</a:t>
            </a:r>
            <a:r>
              <a:rPr lang="zh-TW" altLang="en-US" sz="2200" b="1" dirty="0">
                <a:solidFill>
                  <a:srgbClr val="FF0000"/>
                </a:solidFill>
                <a:latin typeface="微軟正黑體" panose="020B0604030504040204" pitchFamily="34" charset="-120"/>
                <a:ea typeface="微軟正黑體" panose="020B0604030504040204" pitchFamily="34" charset="-120"/>
              </a:rPr>
              <a:t>等儲值費</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非事前之定額撥補</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，得以</a:t>
            </a:r>
            <a:r>
              <a:rPr lang="zh-TW" altLang="en-US" sz="2200" b="1" dirty="0">
                <a:solidFill>
                  <a:srgbClr val="FF0000"/>
                </a:solidFill>
                <a:latin typeface="微軟正黑體" panose="020B0604030504040204" pitchFamily="34" charset="-120"/>
                <a:ea typeface="微軟正黑體" panose="020B0604030504040204" pitchFamily="34" charset="-120"/>
              </a:rPr>
              <a:t>繳費證明文件</a:t>
            </a:r>
            <a:r>
              <a:rPr lang="zh-TW" altLang="en-US" sz="2200" b="1" u="sng" dirty="0">
                <a:solidFill>
                  <a:srgbClr val="FF0000"/>
                </a:solidFill>
                <a:latin typeface="微軟正黑體" panose="020B0604030504040204" pitchFamily="34" charset="-120"/>
                <a:ea typeface="微軟正黑體" panose="020B0604030504040204" pitchFamily="34" charset="-120"/>
              </a:rPr>
              <a:t>及</a:t>
            </a:r>
            <a:r>
              <a:rPr lang="zh-TW" altLang="en-US" sz="2200" b="1" dirty="0">
                <a:solidFill>
                  <a:srgbClr val="FF0000"/>
                </a:solidFill>
                <a:latin typeface="微軟正黑體" panose="020B0604030504040204" pitchFamily="34" charset="-120"/>
                <a:ea typeface="微軟正黑體" panose="020B0604030504040204" pitchFamily="34" charset="-120"/>
              </a:rPr>
              <a:t>繳費通知單</a:t>
            </a:r>
            <a:r>
              <a:rPr lang="zh-TW" altLang="en-US" sz="2200" dirty="0">
                <a:solidFill>
                  <a:schemeClr val="tx1"/>
                </a:solidFill>
                <a:latin typeface="微軟正黑體" panose="020B0604030504040204" pitchFamily="34" charset="-120"/>
                <a:ea typeface="微軟正黑體" panose="020B0604030504040204" pitchFamily="34" charset="-120"/>
              </a:rPr>
              <a:t>，作為支出憑證，免附發票或收據。</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447675" algn="just">
              <a:lnSpc>
                <a:spcPct val="11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八</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公用事業費款，可自財政部電子發票整合服務平台列印電子發票，或取得下列相關證明文件，作為支出憑證：</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15963" indent="-271463" algn="just">
              <a:lnSpc>
                <a:spcPct val="110000"/>
              </a:lnSpc>
              <a:spcBef>
                <a:spcPts val="400"/>
              </a:spcBef>
              <a:buFont typeface="+mj-lt"/>
              <a:buAutoNum type="arabicPeriod"/>
            </a:pPr>
            <a:r>
              <a:rPr lang="zh-TW" altLang="en-US" sz="2200" dirty="0">
                <a:solidFill>
                  <a:schemeClr val="tx1"/>
                </a:solidFill>
                <a:latin typeface="微軟正黑體" panose="020B0604030504040204" pitchFamily="34" charset="-120"/>
                <a:ea typeface="微軟正黑體" panose="020B0604030504040204" pitchFamily="34" charset="-120"/>
              </a:rPr>
              <a:t>由市庫集中支付彙整代繳或透過金融機構定期轉帳代繳</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如約定由「ＸＸ機關公用事業費款代扣轉專戶」扣繳</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者，以</a:t>
            </a:r>
            <a:r>
              <a:rPr lang="zh-TW" altLang="en-US" sz="2200" b="1" dirty="0">
                <a:solidFill>
                  <a:srgbClr val="FF0000"/>
                </a:solidFill>
                <a:latin typeface="微軟正黑體" panose="020B0604030504040204" pitchFamily="34" charset="-120"/>
                <a:ea typeface="微軟正黑體" panose="020B0604030504040204" pitchFamily="34" charset="-120"/>
              </a:rPr>
              <a:t>繳費通知單</a:t>
            </a:r>
            <a:r>
              <a:rPr lang="zh-TW" altLang="en-US" sz="2200" b="1" u="sng" dirty="0">
                <a:solidFill>
                  <a:srgbClr val="FF0000"/>
                </a:solidFill>
                <a:latin typeface="微軟正黑體" panose="020B0604030504040204" pitchFamily="34" charset="-120"/>
                <a:ea typeface="微軟正黑體" panose="020B0604030504040204" pitchFamily="34" charset="-120"/>
              </a:rPr>
              <a:t>或</a:t>
            </a:r>
            <a:r>
              <a:rPr lang="zh-TW" altLang="en-US" sz="2200" b="1" dirty="0">
                <a:solidFill>
                  <a:srgbClr val="FF0000"/>
                </a:solidFill>
                <a:latin typeface="微軟正黑體" panose="020B0604030504040204" pitchFamily="34" charset="-120"/>
                <a:ea typeface="微軟正黑體" panose="020B0604030504040204" pitchFamily="34" charset="-120"/>
              </a:rPr>
              <a:t>繳費憑證</a:t>
            </a:r>
            <a:r>
              <a:rPr lang="zh-TW" altLang="en-US" sz="2200" dirty="0">
                <a:solidFill>
                  <a:schemeClr val="tx1"/>
                </a:solidFill>
                <a:latin typeface="微軟正黑體" panose="020B0604030504040204" pitchFamily="34" charset="-120"/>
                <a:ea typeface="微軟正黑體" panose="020B0604030504040204" pitchFamily="34" charset="-120"/>
              </a:rPr>
              <a:t>作為支出憑證。</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15963" indent="-271463" algn="just">
              <a:lnSpc>
                <a:spcPct val="110000"/>
              </a:lnSpc>
              <a:spcBef>
                <a:spcPts val="400"/>
              </a:spcBef>
              <a:buFont typeface="+mj-lt"/>
              <a:buAutoNum type="arabicPeriod"/>
            </a:pPr>
            <a:r>
              <a:rPr lang="zh-TW" altLang="en-US" sz="2200" dirty="0">
                <a:solidFill>
                  <a:schemeClr val="tx1"/>
                </a:solidFill>
                <a:latin typeface="微軟正黑體" panose="020B0604030504040204" pitchFamily="34" charset="-120"/>
                <a:ea typeface="微軟正黑體" panose="020B0604030504040204" pitchFamily="34" charset="-120"/>
              </a:rPr>
              <a:t>赴公用事業營業處所或代收機構繳納者，以</a:t>
            </a:r>
            <a:r>
              <a:rPr lang="zh-TW" altLang="en-US" sz="2200" b="1" dirty="0">
                <a:solidFill>
                  <a:srgbClr val="FF0000"/>
                </a:solidFill>
                <a:latin typeface="微軟正黑體" panose="020B0604030504040204" pitchFamily="34" charset="-120"/>
                <a:ea typeface="微軟正黑體" panose="020B0604030504040204" pitchFamily="34" charset="-120"/>
              </a:rPr>
              <a:t>繳費通知單</a:t>
            </a:r>
            <a:r>
              <a:rPr lang="zh-TW" altLang="en-US" sz="2200" b="1" u="sng" dirty="0">
                <a:solidFill>
                  <a:srgbClr val="FF0000"/>
                </a:solidFill>
                <a:latin typeface="微軟正黑體" panose="020B0604030504040204" pitchFamily="34" charset="-120"/>
                <a:ea typeface="微軟正黑體" panose="020B0604030504040204" pitchFamily="34" charset="-120"/>
              </a:rPr>
              <a:t>及</a:t>
            </a:r>
            <a:r>
              <a:rPr lang="zh-TW" altLang="en-US" sz="2200" b="1" dirty="0">
                <a:solidFill>
                  <a:srgbClr val="FF0000"/>
                </a:solidFill>
                <a:latin typeface="微軟正黑體" panose="020B0604030504040204" pitchFamily="34" charset="-120"/>
                <a:ea typeface="微軟正黑體" panose="020B0604030504040204" pitchFamily="34" charset="-120"/>
              </a:rPr>
              <a:t>繳款證明</a:t>
            </a:r>
            <a:r>
              <a:rPr lang="zh-TW" altLang="en-US" sz="2200" dirty="0">
                <a:solidFill>
                  <a:schemeClr val="tx1"/>
                </a:solidFill>
                <a:latin typeface="微軟正黑體" panose="020B0604030504040204" pitchFamily="34" charset="-120"/>
                <a:ea typeface="微軟正黑體" panose="020B0604030504040204" pitchFamily="34" charset="-120"/>
              </a:rPr>
              <a:t>作為支出憑證。</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15963" indent="-271463" algn="just">
              <a:lnSpc>
                <a:spcPct val="110000"/>
              </a:lnSpc>
              <a:spcBef>
                <a:spcPts val="400"/>
              </a:spcBef>
              <a:buFont typeface="+mj-lt"/>
              <a:buAutoNum type="arabicPeriod"/>
            </a:pP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14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15</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(7/18)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二、簽章簡化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(1/3)</a:t>
              </a:r>
            </a:p>
          </p:txBody>
        </p:sp>
      </p:grpSp>
      <p:grpSp>
        <p:nvGrpSpPr>
          <p:cNvPr id="3" name="群組 2"/>
          <p:cNvGrpSpPr/>
          <p:nvPr/>
        </p:nvGrpSpPr>
        <p:grpSpPr>
          <a:xfrm>
            <a:off x="1981101" y="1618081"/>
            <a:ext cx="5181798" cy="791693"/>
            <a:chOff x="2171700" y="1590182"/>
            <a:chExt cx="5181798" cy="791693"/>
          </a:xfrm>
        </p:grpSpPr>
        <p:sp>
          <p:nvSpPr>
            <p:cNvPr id="18" name="圓角矩形 17"/>
            <p:cNvSpPr/>
            <p:nvPr/>
          </p:nvSpPr>
          <p:spPr bwMode="auto">
            <a:xfrm>
              <a:off x="2171700" y="1607821"/>
              <a:ext cx="5059525" cy="69761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 減少重複核章，加速作業流程</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2" name="群組 1"/>
            <p:cNvGrpSpPr>
              <a:grpSpLocks noChangeAspect="1"/>
            </p:cNvGrpSpPr>
            <p:nvPr/>
          </p:nvGrpSpPr>
          <p:grpSpPr>
            <a:xfrm rot="10800000">
              <a:off x="6662469" y="1590182"/>
              <a:ext cx="691029" cy="791693"/>
              <a:chOff x="4195914" y="3988655"/>
              <a:chExt cx="770032" cy="882205"/>
            </a:xfrm>
            <a:effectLst>
              <a:outerShdw blurRad="50800" dist="38100" dir="18900000" algn="bl" rotWithShape="0">
                <a:prstClr val="black">
                  <a:alpha val="40000"/>
                </a:prstClr>
              </a:outerShdw>
            </a:effectLst>
          </p:grpSpPr>
          <p:sp>
            <p:nvSpPr>
              <p:cNvPr id="20" name="iSlîďè">
                <a:extLst>
                  <a:ext uri="{FF2B5EF4-FFF2-40B4-BE49-F238E27FC236}">
                    <a16:creationId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4" name="iṩ1iḍê">
                <a:extLst>
                  <a:ext uri="{FF2B5EF4-FFF2-40B4-BE49-F238E27FC236}">
                    <a16:creationId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5" name="ïSḷiḑe">
                <a:extLst>
                  <a:ext uri="{FF2B5EF4-FFF2-40B4-BE49-F238E27FC236}">
                    <a16:creationId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îṥļîḑe">
                <a:extLst>
                  <a:ext uri="{FF2B5EF4-FFF2-40B4-BE49-F238E27FC236}">
                    <a16:creationId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7" name="iṧlïdè">
                <a:extLst>
                  <a:ext uri="{FF2B5EF4-FFF2-40B4-BE49-F238E27FC236}">
                    <a16:creationId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ïṩḷïḑê">
                <a:extLst>
                  <a:ext uri="{FF2B5EF4-FFF2-40B4-BE49-F238E27FC236}">
                    <a16:creationId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9" name="iślidè">
                <a:extLst>
                  <a:ext uri="{FF2B5EF4-FFF2-40B4-BE49-F238E27FC236}">
                    <a16:creationId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i$ļïḍê">
                <a:extLst>
                  <a:ext uri="{FF2B5EF4-FFF2-40B4-BE49-F238E27FC236}">
                    <a16:creationId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1" name="iṡḷiḍê">
                <a:extLst>
                  <a:ext uri="{FF2B5EF4-FFF2-40B4-BE49-F238E27FC236}">
                    <a16:creationId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îSlîḓè">
                <a:extLst>
                  <a:ext uri="{FF2B5EF4-FFF2-40B4-BE49-F238E27FC236}">
                    <a16:creationId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Sļïdè">
                <a:extLst>
                  <a:ext uri="{FF2B5EF4-FFF2-40B4-BE49-F238E27FC236}">
                    <a16:creationId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ṩľíḍè">
                <a:extLst>
                  <a:ext uri="{FF2B5EF4-FFF2-40B4-BE49-F238E27FC236}">
                    <a16:creationId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6" name="î$líḓê">
                <a:extLst>
                  <a:ext uri="{FF2B5EF4-FFF2-40B4-BE49-F238E27FC236}">
                    <a16:creationId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îṧ1ïḋè">
                <a:extLst>
                  <a:ext uri="{FF2B5EF4-FFF2-40B4-BE49-F238E27FC236}">
                    <a16:creationId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îṩľîdé">
                <a:extLst>
                  <a:ext uri="{FF2B5EF4-FFF2-40B4-BE49-F238E27FC236}">
                    <a16:creationId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ïśḻîḓè">
                <a:extLst>
                  <a:ext uri="{FF2B5EF4-FFF2-40B4-BE49-F238E27FC236}">
                    <a16:creationId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í$lídê">
                <a:extLst>
                  <a:ext uri="{FF2B5EF4-FFF2-40B4-BE49-F238E27FC236}">
                    <a16:creationId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íṡļïďé">
                <a:extLst>
                  <a:ext uri="{FF2B5EF4-FFF2-40B4-BE49-F238E27FC236}">
                    <a16:creationId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iṣḷîḋé">
                <a:extLst>
                  <a:ext uri="{FF2B5EF4-FFF2-40B4-BE49-F238E27FC236}">
                    <a16:creationId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ï$ḻidé">
                <a:extLst>
                  <a:ext uri="{FF2B5EF4-FFF2-40B4-BE49-F238E27FC236}">
                    <a16:creationId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ïṡlîḍe">
                <a:extLst>
                  <a:ext uri="{FF2B5EF4-FFF2-40B4-BE49-F238E27FC236}">
                    <a16:creationId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î$ľïdé">
                <a:extLst>
                  <a:ext uri="{FF2B5EF4-FFF2-40B4-BE49-F238E27FC236}">
                    <a16:creationId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
        <p:nvSpPr>
          <p:cNvPr id="46" name="Rectangle 3"/>
          <p:cNvSpPr>
            <a:spLocks noGrp="1" noChangeArrowheads="1"/>
          </p:cNvSpPr>
          <p:nvPr>
            <p:ph sz="quarter" idx="1"/>
          </p:nvPr>
        </p:nvSpPr>
        <p:spPr>
          <a:xfrm>
            <a:off x="620997" y="2629442"/>
            <a:ext cx="7719126" cy="2072640"/>
          </a:xfrm>
        </p:spPr>
        <p:txBody>
          <a:bodyPr>
            <a:noAutofit/>
          </a:bodyPr>
          <a:lstStyle/>
          <a:p>
            <a:pPr marL="444500" indent="-444500" algn="just" hangingPunc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以表單</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或清冊</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為支出憑證者，應於最後結記總數，再於彙總頁分別核簽，</a:t>
            </a:r>
            <a:r>
              <a:rPr lang="zh-TW" altLang="en-US" sz="2100" b="1" dirty="0" smtClean="0">
                <a:solidFill>
                  <a:srgbClr val="FF0000"/>
                </a:solidFill>
                <a:latin typeface="微軟正黑體" panose="020B0604030504040204" pitchFamily="34" charset="-120"/>
                <a:ea typeface="微軟正黑體" panose="020B0604030504040204" pitchFamily="34" charset="-120"/>
              </a:rPr>
              <a:t>無需逐</a:t>
            </a:r>
            <a:r>
              <a:rPr lang="zh-TW" altLang="en-US" sz="2100" b="1" dirty="0">
                <a:solidFill>
                  <a:srgbClr val="FF0000"/>
                </a:solidFill>
                <a:latin typeface="微軟正黑體" panose="020B0604030504040204" pitchFamily="34" charset="-120"/>
                <a:ea typeface="微軟正黑體" panose="020B0604030504040204" pitchFamily="34" charset="-120"/>
              </a:rPr>
              <a:t>頁核簽</a:t>
            </a:r>
            <a:r>
              <a:rPr lang="zh-TW" altLang="en-US" sz="2100" b="1" dirty="0">
                <a:solidFill>
                  <a:schemeClr val="tx1"/>
                </a:solidFill>
                <a:latin typeface="微軟正黑體" panose="020B0604030504040204" pitchFamily="34" charset="-120"/>
                <a:ea typeface="微軟正黑體" panose="020B0604030504040204" pitchFamily="34" charset="-120"/>
              </a:rPr>
              <a:t>。</a:t>
            </a:r>
            <a:endParaRPr lang="en-US" altLang="zh-TW" sz="2100" b="1" dirty="0">
              <a:solidFill>
                <a:schemeClr val="tx1"/>
              </a:solidFill>
              <a:latin typeface="微軟正黑體" panose="020B0604030504040204" pitchFamily="34" charset="-120"/>
              <a:ea typeface="微軟正黑體" panose="020B0604030504040204" pitchFamily="34" charset="-120"/>
            </a:endParaRPr>
          </a:p>
          <a:p>
            <a:pPr marL="444500" indent="-444500" algn="just" hangingPunct="0">
              <a:lnSpc>
                <a:spcPct val="120000"/>
              </a:lnSpc>
              <a:spcBef>
                <a:spcPts val="6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支出憑證已依規定逐級核簽者，如經黏貼於黏貼憑證用紙，該黏貼憑證用紙</a:t>
            </a:r>
            <a:r>
              <a:rPr lang="zh-TW" altLang="en-US" sz="2100" b="1" dirty="0">
                <a:solidFill>
                  <a:srgbClr val="FF0000"/>
                </a:solidFill>
                <a:latin typeface="微軟正黑體" panose="020B0604030504040204" pitchFamily="34" charset="-120"/>
                <a:ea typeface="微軟正黑體" panose="020B0604030504040204" pitchFamily="34" charset="-120"/>
              </a:rPr>
              <a:t>免重複核簽</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32854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(8/18)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二、簽章簡化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(2/3)</a:t>
              </a:r>
            </a:p>
          </p:txBody>
        </p:sp>
      </p:grpSp>
      <p:sp>
        <p:nvSpPr>
          <p:cNvPr id="47" name="Rectangle 3"/>
          <p:cNvSpPr>
            <a:spLocks noGrp="1" noChangeArrowheads="1"/>
          </p:cNvSpPr>
          <p:nvPr>
            <p:ph sz="quarter" idx="1"/>
          </p:nvPr>
        </p:nvSpPr>
        <p:spPr>
          <a:xfrm>
            <a:off x="620997" y="1233714"/>
            <a:ext cx="7719126" cy="3800928"/>
          </a:xfrm>
        </p:spPr>
        <p:txBody>
          <a:bodyPr>
            <a:noAutofit/>
          </a:bodyPr>
          <a:lstStyle/>
          <a:p>
            <a:pPr marL="449263" indent="-449263" algn="just" hangingPunct="0">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三</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為達節能及縮減憑證存放空間，得將請購單與黏貼憑證用紙合併為</a:t>
            </a:r>
            <a:r>
              <a:rPr lang="en-US" altLang="zh-TW" sz="2100" dirty="0" smtClean="0">
                <a:solidFill>
                  <a:schemeClr val="tx1"/>
                </a:solidFill>
                <a:latin typeface="微軟正黑體" panose="020B0604030504040204" pitchFamily="34" charset="-120"/>
                <a:ea typeface="微軟正黑體" panose="020B0604030504040204" pitchFamily="34" charset="-120"/>
              </a:rPr>
              <a:t>1</a:t>
            </a:r>
            <a:r>
              <a:rPr lang="zh-TW" altLang="en-US" sz="2100" dirty="0" smtClean="0">
                <a:solidFill>
                  <a:schemeClr val="tx1"/>
                </a:solidFill>
                <a:latin typeface="微軟正黑體" panose="020B0604030504040204" pitchFamily="34" charset="-120"/>
                <a:ea typeface="微軟正黑體" panose="020B0604030504040204" pitchFamily="34" charset="-120"/>
              </a:rPr>
              <a:t>張，又依</a:t>
            </a:r>
            <a:r>
              <a:rPr lang="zh-TW" altLang="en-US" sz="2100" dirty="0">
                <a:solidFill>
                  <a:schemeClr val="tx1"/>
                </a:solidFill>
                <a:latin typeface="微軟正黑體" panose="020B0604030504040204" pitchFamily="34" charset="-120"/>
                <a:ea typeface="微軟正黑體" panose="020B0604030504040204" pitchFamily="34" charset="-120"/>
              </a:rPr>
              <a:t>業務性質</a:t>
            </a:r>
            <a:r>
              <a:rPr lang="zh-TW" altLang="en-US" sz="2100" dirty="0" smtClean="0">
                <a:solidFill>
                  <a:schemeClr val="tx1"/>
                </a:solidFill>
                <a:latin typeface="微軟正黑體" panose="020B0604030504040204" pitchFamily="34" charset="-120"/>
                <a:ea typeface="微軟正黑體" panose="020B0604030504040204" pitchFamily="34" charset="-120"/>
              </a:rPr>
              <a:t>授權由各</a:t>
            </a:r>
            <a:r>
              <a:rPr lang="zh-TW" altLang="en-US" sz="2100" dirty="0">
                <a:solidFill>
                  <a:schemeClr val="tx1"/>
                </a:solidFill>
                <a:latin typeface="微軟正黑體" panose="020B0604030504040204" pitchFamily="34" charset="-120"/>
                <a:ea typeface="微軟正黑體" panose="020B0604030504040204" pitchFamily="34" charset="-120"/>
              </a:rPr>
              <a:t>承辦單位逕行辦理採購或繳納後檢</a:t>
            </a:r>
            <a:r>
              <a:rPr lang="zh-TW" altLang="en-US" sz="2100" dirty="0" smtClean="0">
                <a:solidFill>
                  <a:schemeClr val="tx1"/>
                </a:solidFill>
                <a:latin typeface="微軟正黑體" panose="020B0604030504040204" pitchFamily="34" charset="-120"/>
                <a:ea typeface="微軟正黑體" panose="020B0604030504040204" pitchFamily="34" charset="-120"/>
              </a:rPr>
              <a:t>據核銷之案件（按：三、程序簡化</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），辦理核銷時僅須於黏貼憑證用紙核章。</a:t>
            </a:r>
            <a:endParaRPr lang="zh-TW" altLang="en-US" sz="2100" dirty="0">
              <a:solidFill>
                <a:schemeClr val="tx1"/>
              </a:solidFill>
              <a:latin typeface="微軟正黑體" panose="020B0604030504040204" pitchFamily="34" charset="-120"/>
              <a:ea typeface="微軟正黑體" panose="020B0604030504040204" pitchFamily="34" charset="-120"/>
            </a:endParaRPr>
          </a:p>
          <a:p>
            <a:pPr marL="449263" indent="-449263" algn="just" hangingPunct="0">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四</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分批（期）付款表</a:t>
            </a:r>
            <a:r>
              <a:rPr lang="zh-TW" altLang="en-US" sz="2100" dirty="0">
                <a:solidFill>
                  <a:schemeClr val="tx1"/>
                </a:solidFill>
                <a:latin typeface="微軟正黑體" panose="020B0604030504040204" pitchFamily="34" charset="-120"/>
                <a:ea typeface="微軟正黑體" panose="020B0604030504040204" pitchFamily="34" charset="-120"/>
              </a:rPr>
              <a:t>、支出科目分攤表或支出機關分攤</a:t>
            </a:r>
            <a:r>
              <a:rPr lang="zh-TW" altLang="en-US" sz="2100" dirty="0" smtClean="0">
                <a:solidFill>
                  <a:schemeClr val="tx1"/>
                </a:solidFill>
                <a:latin typeface="微軟正黑體" panose="020B0604030504040204" pitchFamily="34" charset="-120"/>
                <a:ea typeface="微軟正黑體" panose="020B0604030504040204" pitchFamily="34" charset="-120"/>
              </a:rPr>
              <a:t>表黏貼於黏貼憑證用紙</a:t>
            </a:r>
            <a:r>
              <a:rPr lang="zh-TW" altLang="en-US" sz="2100" dirty="0">
                <a:solidFill>
                  <a:schemeClr val="tx1"/>
                </a:solidFill>
                <a:latin typeface="微軟正黑體" panose="020B0604030504040204" pitchFamily="34" charset="-120"/>
                <a:ea typeface="微軟正黑體" panose="020B0604030504040204" pitchFamily="34" charset="-120"/>
              </a:rPr>
              <a:t>①</a:t>
            </a:r>
            <a:r>
              <a:rPr lang="zh-TW" altLang="en-US" sz="2100" dirty="0" smtClean="0">
                <a:solidFill>
                  <a:schemeClr val="tx1"/>
                </a:solidFill>
                <a:latin typeface="微軟正黑體" panose="020B0604030504040204" pitchFamily="34" charset="-120"/>
                <a:ea typeface="微軟正黑體" panose="020B0604030504040204" pitchFamily="34" charset="-120"/>
              </a:rPr>
              <a:t>者</a:t>
            </a:r>
            <a:r>
              <a:rPr lang="zh-TW" altLang="en-US" sz="2100" b="1"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僅</a:t>
            </a:r>
            <a:r>
              <a:rPr lang="zh-TW" altLang="en-US" sz="2100" dirty="0">
                <a:solidFill>
                  <a:schemeClr val="tx1"/>
                </a:solidFill>
                <a:latin typeface="微軟正黑體" panose="020B0604030504040204" pitchFamily="34" charset="-120"/>
                <a:ea typeface="微軟正黑體" panose="020B0604030504040204" pitchFamily="34" charset="-120"/>
              </a:rPr>
              <a:t>須於黏貼憑證用紙核章，無須重複核</a:t>
            </a:r>
            <a:r>
              <a:rPr lang="zh-TW" altLang="en-US" sz="2100" dirty="0" smtClean="0">
                <a:solidFill>
                  <a:schemeClr val="tx1"/>
                </a:solidFill>
                <a:latin typeface="微軟正黑體" panose="020B0604030504040204" pitchFamily="34" charset="-120"/>
                <a:ea typeface="微軟正黑體" panose="020B0604030504040204" pitchFamily="34" charset="-120"/>
              </a:rPr>
              <a:t>章；另</a:t>
            </a:r>
            <a:r>
              <a:rPr lang="zh-TW" altLang="en-US" sz="2100" b="1" dirty="0" smtClean="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支出機關分攤表</a:t>
            </a:r>
            <a:r>
              <a:rPr lang="zh-TW" altLang="en-US" sz="2100" b="1" dirty="0" smtClean="0">
                <a:solidFill>
                  <a:srgbClr val="FF0000"/>
                </a:solidFill>
                <a:latin typeface="微軟正黑體" panose="020B0604030504040204" pitchFamily="34" charset="-120"/>
                <a:ea typeface="微軟正黑體" panose="020B0604030504040204" pitchFamily="34" charset="-120"/>
              </a:rPr>
              <a:t>」可</a:t>
            </a:r>
            <a:r>
              <a:rPr lang="zh-TW" altLang="en-US" sz="2100" b="1" dirty="0">
                <a:solidFill>
                  <a:srgbClr val="FF0000"/>
                </a:solidFill>
                <a:latin typeface="微軟正黑體" panose="020B0604030504040204" pitchFamily="34" charset="-120"/>
                <a:ea typeface="微軟正黑體" panose="020B0604030504040204" pitchFamily="34" charset="-120"/>
              </a:rPr>
              <a:t>由主辦機關出具載明其</a:t>
            </a:r>
            <a:r>
              <a:rPr lang="zh-TW" altLang="en-US" sz="2100" b="1" dirty="0" smtClean="0">
                <a:solidFill>
                  <a:srgbClr val="FF0000"/>
                </a:solidFill>
                <a:latin typeface="微軟正黑體" panose="020B0604030504040204" pitchFamily="34" charset="-120"/>
                <a:ea typeface="微軟正黑體" panose="020B0604030504040204" pitchFamily="34" charset="-120"/>
              </a:rPr>
              <a:t>內容</a:t>
            </a:r>
            <a:r>
              <a:rPr lang="zh-TW" altLang="en-US" sz="2100" dirty="0" smtClean="0">
                <a:solidFill>
                  <a:schemeClr val="tx1"/>
                </a:solidFill>
                <a:latin typeface="微軟正黑體" panose="020B0604030504040204" pitchFamily="34" charset="-120"/>
                <a:ea typeface="微軟正黑體" panose="020B0604030504040204" pitchFamily="34" charset="-120"/>
              </a:rPr>
              <a:t>（按</a:t>
            </a:r>
            <a:r>
              <a:rPr lang="zh-TW" altLang="en-US" sz="2100" dirty="0">
                <a:solidFill>
                  <a:schemeClr val="tx1"/>
                </a:solidFill>
                <a:latin typeface="微軟正黑體" panose="020B0604030504040204" pitchFamily="34" charset="-120"/>
                <a:ea typeface="微軟正黑體" panose="020B0604030504040204" pitchFamily="34" charset="-120"/>
              </a:rPr>
              <a:t>：總金額、分攤機關、</a:t>
            </a:r>
            <a:r>
              <a:rPr lang="zh-TW" altLang="en-US" sz="2100" dirty="0" smtClean="0">
                <a:solidFill>
                  <a:schemeClr val="tx1"/>
                </a:solidFill>
                <a:latin typeface="微軟正黑體" panose="020B0604030504040204" pitchFamily="34" charset="-120"/>
                <a:ea typeface="微軟正黑體" panose="020B0604030504040204" pitchFamily="34" charset="-120"/>
              </a:rPr>
              <a:t>分攤基準</a:t>
            </a:r>
            <a:r>
              <a:rPr lang="zh-TW" altLang="en-US" sz="2100" dirty="0">
                <a:solidFill>
                  <a:schemeClr val="tx1"/>
                </a:solidFill>
                <a:latin typeface="微軟正黑體" panose="020B0604030504040204" pitchFamily="34" charset="-120"/>
                <a:ea typeface="微軟正黑體" panose="020B0604030504040204" pitchFamily="34" charset="-120"/>
              </a:rPr>
              <a:t>及</a:t>
            </a:r>
            <a:r>
              <a:rPr lang="zh-TW" altLang="en-US" sz="2100" dirty="0" smtClean="0">
                <a:solidFill>
                  <a:schemeClr val="tx1"/>
                </a:solidFill>
                <a:latin typeface="微軟正黑體" panose="020B0604030504040204" pitchFamily="34" charset="-120"/>
                <a:ea typeface="微軟正黑體" panose="020B0604030504040204" pitchFamily="34" charset="-120"/>
              </a:rPr>
              <a:t>金額）</a:t>
            </a:r>
            <a:r>
              <a:rPr lang="zh-TW" altLang="en-US" sz="2100" b="1" dirty="0" smtClean="0">
                <a:solidFill>
                  <a:srgbClr val="FF0000"/>
                </a:solidFill>
                <a:latin typeface="微軟正黑體" panose="020B0604030504040204" pitchFamily="34" charset="-120"/>
                <a:ea typeface="微軟正黑體" panose="020B0604030504040204" pitchFamily="34" charset="-120"/>
              </a:rPr>
              <a:t>之</a:t>
            </a:r>
            <a:r>
              <a:rPr lang="zh-TW" altLang="en-US" sz="2100" b="1" dirty="0">
                <a:solidFill>
                  <a:srgbClr val="FF0000"/>
                </a:solidFill>
                <a:latin typeface="微軟正黑體" panose="020B0604030504040204" pitchFamily="34" charset="-120"/>
                <a:ea typeface="微軟正黑體" panose="020B0604030504040204" pitchFamily="34" charset="-120"/>
              </a:rPr>
              <a:t>公文代替</a:t>
            </a:r>
            <a:r>
              <a:rPr lang="zh-TW" altLang="en-US" sz="2100" b="1" dirty="0" smtClean="0">
                <a:solidFill>
                  <a:srgbClr val="FF0000"/>
                </a:solidFill>
                <a:latin typeface="微軟正黑體" panose="020B0604030504040204" pitchFamily="34" charset="-120"/>
                <a:ea typeface="微軟正黑體" panose="020B0604030504040204" pitchFamily="34" charset="-120"/>
              </a:rPr>
              <a:t>之</a:t>
            </a:r>
            <a:r>
              <a:rPr lang="zh-TW" altLang="en-US" sz="2100" dirty="0" smtClean="0">
                <a:solidFill>
                  <a:schemeClr val="tx1"/>
                </a:solidFill>
                <a:latin typeface="微軟正黑體" panose="020B0604030504040204" pitchFamily="34" charset="-120"/>
                <a:ea typeface="微軟正黑體" panose="020B0604030504040204" pitchFamily="34" charset="-120"/>
              </a:rPr>
              <a:t>，免重複製作及核章。</a:t>
            </a:r>
            <a:endParaRPr lang="en-US" altLang="zh-TW" sz="2100" dirty="0" smtClean="0">
              <a:solidFill>
                <a:schemeClr val="tx1"/>
              </a:solidFill>
              <a:latin typeface="微軟正黑體" panose="020B0604030504040204" pitchFamily="34" charset="-120"/>
              <a:ea typeface="微軟正黑體" panose="020B0604030504040204" pitchFamily="34" charset="-120"/>
            </a:endParaRPr>
          </a:p>
          <a:p>
            <a:pPr marL="449263" indent="-449263" algn="just" hangingPunct="0">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附註</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：①包括前開</a:t>
            </a:r>
            <a:r>
              <a:rPr lang="en-US" altLang="zh-TW" sz="2100" dirty="0" smtClean="0">
                <a:solidFill>
                  <a:schemeClr val="tx1"/>
                </a:solidFill>
                <a:latin typeface="微軟正黑體" panose="020B0604030504040204" pitchFamily="34" charset="-120"/>
                <a:ea typeface="微軟正黑體" panose="020B0604030504040204" pitchFamily="34" charset="-120"/>
              </a:rPr>
              <a:t>3</a:t>
            </a:r>
            <a:r>
              <a:rPr lang="zh-TW" altLang="en-US" sz="2100" dirty="0" smtClean="0">
                <a:solidFill>
                  <a:schemeClr val="tx1"/>
                </a:solidFill>
                <a:latin typeface="微軟正黑體" panose="020B0604030504040204" pitchFamily="34" charset="-120"/>
                <a:ea typeface="微軟正黑體" panose="020B0604030504040204" pitchFamily="34" charset="-120"/>
              </a:rPr>
              <a:t>表與黏貼憑證用紙合併為</a:t>
            </a:r>
            <a:r>
              <a:rPr lang="en-US" altLang="zh-TW" sz="2100" dirty="0" smtClean="0">
                <a:solidFill>
                  <a:schemeClr val="tx1"/>
                </a:solidFill>
                <a:latin typeface="微軟正黑體" panose="020B0604030504040204" pitchFamily="34" charset="-120"/>
                <a:ea typeface="微軟正黑體" panose="020B0604030504040204" pitchFamily="34" charset="-120"/>
              </a:rPr>
              <a:t>1</a:t>
            </a:r>
            <a:r>
              <a:rPr lang="zh-TW" altLang="en-US" sz="2100" dirty="0" smtClean="0">
                <a:solidFill>
                  <a:schemeClr val="tx1"/>
                </a:solidFill>
                <a:latin typeface="微軟正黑體" panose="020B0604030504040204" pitchFamily="34" charset="-120"/>
                <a:ea typeface="微軟正黑體" panose="020B0604030504040204" pitchFamily="34" charset="-120"/>
              </a:rPr>
              <a:t>張之情形。</a:t>
            </a: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030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17</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(9/18)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二、簽章簡化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(3/3)</a:t>
              </a:r>
            </a:p>
          </p:txBody>
        </p:sp>
      </p:grpSp>
      <p:sp>
        <p:nvSpPr>
          <p:cNvPr id="47" name="Rectangle 3"/>
          <p:cNvSpPr>
            <a:spLocks noGrp="1" noChangeArrowheads="1"/>
          </p:cNvSpPr>
          <p:nvPr>
            <p:ph sz="quarter" idx="1"/>
          </p:nvPr>
        </p:nvSpPr>
        <p:spPr>
          <a:xfrm>
            <a:off x="620997" y="1531619"/>
            <a:ext cx="7719126" cy="3301637"/>
          </a:xfrm>
        </p:spPr>
        <p:txBody>
          <a:bodyPr>
            <a:noAutofit/>
          </a:bodyPr>
          <a:lstStyle/>
          <a:p>
            <a:pPr marL="444500" indent="-444500" algn="just">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五</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採購案於經費結報時：</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803275" lvl="2" indent="-358775" algn="just">
              <a:lnSpc>
                <a:spcPct val="120000"/>
              </a:lnSpc>
              <a:spcBef>
                <a:spcPts val="400"/>
              </a:spcBef>
              <a:buFont typeface="+mj-lt"/>
              <a:buAutoNum type="arabicPeriod"/>
            </a:pPr>
            <a:r>
              <a:rPr lang="zh-TW" altLang="en-US" sz="2100" i="0" dirty="0">
                <a:solidFill>
                  <a:schemeClr val="tx1"/>
                </a:solidFill>
                <a:latin typeface="微軟正黑體" panose="020B0604030504040204" pitchFamily="34" charset="-120"/>
                <a:ea typeface="微軟正黑體" panose="020B0604030504040204" pitchFamily="34" charset="-120"/>
              </a:rPr>
              <a:t>如</a:t>
            </a:r>
            <a:r>
              <a:rPr lang="zh-TW" altLang="en-US" sz="2100" b="1" i="0" dirty="0">
                <a:solidFill>
                  <a:srgbClr val="FF0000"/>
                </a:solidFill>
                <a:latin typeface="微軟正黑體" panose="020B0604030504040204" pitchFamily="34" charset="-120"/>
                <a:ea typeface="微軟正黑體" panose="020B0604030504040204" pitchFamily="34" charset="-120"/>
              </a:rPr>
              <a:t>有驗收證明文件</a:t>
            </a:r>
            <a:r>
              <a:rPr lang="zh-TW" altLang="en-US" sz="2100" i="0" dirty="0">
                <a:solidFill>
                  <a:schemeClr val="tx1"/>
                </a:solidFill>
                <a:latin typeface="微軟正黑體" panose="020B0604030504040204" pitchFamily="34" charset="-120"/>
                <a:ea typeface="微軟正黑體" panose="020B0604030504040204" pitchFamily="34" charset="-120"/>
              </a:rPr>
              <a:t>者，應檢附</a:t>
            </a:r>
            <a:r>
              <a:rPr lang="zh-TW" altLang="en-US" sz="2100" i="0" dirty="0" smtClean="0">
                <a:solidFill>
                  <a:schemeClr val="tx1"/>
                </a:solidFill>
                <a:latin typeface="微軟正黑體" panose="020B0604030504040204" pitchFamily="34" charset="-120"/>
                <a:ea typeface="微軟正黑體" panose="020B0604030504040204" pitchFamily="34" charset="-120"/>
              </a:rPr>
              <a:t>之①，</a:t>
            </a:r>
            <a:r>
              <a:rPr lang="zh-TW" altLang="en-US" sz="2100" i="0" dirty="0">
                <a:solidFill>
                  <a:schemeClr val="tx1"/>
                </a:solidFill>
                <a:latin typeface="微軟正黑體" panose="020B0604030504040204" pitchFamily="34" charset="-120"/>
                <a:ea typeface="微軟正黑體" panose="020B0604030504040204" pitchFamily="34" charset="-120"/>
              </a:rPr>
              <a:t>此時黏貼憑證用紙上之</a:t>
            </a:r>
            <a:r>
              <a:rPr lang="zh-TW" altLang="en-US" sz="2100" b="1" i="0" dirty="0">
                <a:solidFill>
                  <a:srgbClr val="FF0000"/>
                </a:solidFill>
                <a:latin typeface="微軟正黑體" panose="020B0604030504040204" pitchFamily="34" charset="-120"/>
                <a:ea typeface="微軟正黑體" panose="020B0604030504040204" pitchFamily="34" charset="-120"/>
              </a:rPr>
              <a:t>驗收欄位無須重複核章</a:t>
            </a:r>
            <a:r>
              <a:rPr lang="zh-TW" altLang="en-US" sz="2100" i="0" dirty="0">
                <a:solidFill>
                  <a:schemeClr val="tx1"/>
                </a:solidFill>
                <a:latin typeface="微軟正黑體" panose="020B0604030504040204" pitchFamily="34" charset="-120"/>
                <a:ea typeface="微軟正黑體" panose="020B0604030504040204" pitchFamily="34" charset="-120"/>
              </a:rPr>
              <a:t>；無該等文件者，則由驗收人員於憑證用紙簽名，以達證明之目的。</a:t>
            </a:r>
            <a:endParaRPr lang="en-US" altLang="zh-TW" sz="2100" i="0" dirty="0">
              <a:solidFill>
                <a:schemeClr val="tx1"/>
              </a:solidFill>
              <a:latin typeface="微軟正黑體" panose="020B0604030504040204" pitchFamily="34" charset="-120"/>
              <a:ea typeface="微軟正黑體" panose="020B0604030504040204" pitchFamily="34" charset="-120"/>
            </a:endParaRPr>
          </a:p>
          <a:p>
            <a:pPr marL="803275" lvl="2" indent="-358775" algn="just" hangingPunct="0">
              <a:lnSpc>
                <a:spcPct val="120000"/>
              </a:lnSpc>
              <a:spcBef>
                <a:spcPts val="400"/>
              </a:spcBef>
              <a:buFont typeface="+mj-lt"/>
              <a:buAutoNum type="arabicPeriod"/>
            </a:pPr>
            <a:r>
              <a:rPr lang="zh-TW" altLang="en-US" sz="2100" i="0" dirty="0">
                <a:solidFill>
                  <a:schemeClr val="tx1"/>
                </a:solidFill>
                <a:latin typeface="微軟正黑體" panose="020B0604030504040204" pitchFamily="34" charset="-120"/>
                <a:ea typeface="微軟正黑體" panose="020B0604030504040204" pitchFamily="34" charset="-120"/>
              </a:rPr>
              <a:t>至驗收單位主管是否須簽名，則依機關內部管理規定辦理</a:t>
            </a:r>
            <a:r>
              <a:rPr lang="zh-TW" altLang="en-US" sz="2100" i="0" dirty="0" smtClean="0">
                <a:solidFill>
                  <a:schemeClr val="tx1"/>
                </a:solidFill>
                <a:latin typeface="微軟正黑體" panose="020B0604030504040204" pitchFamily="34" charset="-120"/>
                <a:ea typeface="微軟正黑體" panose="020B0604030504040204" pitchFamily="34" charset="-120"/>
              </a:rPr>
              <a:t>。</a:t>
            </a:r>
            <a:endParaRPr lang="en-US" altLang="zh-TW" sz="2100" i="0" dirty="0" smtClean="0">
              <a:solidFill>
                <a:schemeClr val="tx1"/>
              </a:solidFill>
              <a:latin typeface="微軟正黑體" panose="020B0604030504040204" pitchFamily="34" charset="-120"/>
              <a:ea typeface="微軟正黑體" panose="020B0604030504040204" pitchFamily="34" charset="-120"/>
            </a:endParaRPr>
          </a:p>
          <a:p>
            <a:pPr marL="1879600" lvl="2" indent="-1611313" algn="just" hangingPunct="0">
              <a:lnSpc>
                <a:spcPct val="120000"/>
              </a:lnSpc>
              <a:spcBef>
                <a:spcPts val="400"/>
              </a:spcBef>
              <a:buNone/>
            </a:pPr>
            <a:r>
              <a:rPr lang="en-US" altLang="zh-TW" sz="2100" i="0" dirty="0" smtClean="0">
                <a:solidFill>
                  <a:schemeClr val="tx1"/>
                </a:solidFill>
                <a:latin typeface="微軟正黑體" panose="020B0604030504040204" pitchFamily="34" charset="-120"/>
                <a:ea typeface="微軟正黑體" panose="020B0604030504040204" pitchFamily="34" charset="-120"/>
              </a:rPr>
              <a:t>【</a:t>
            </a:r>
            <a:r>
              <a:rPr lang="zh-TW" altLang="en-US" sz="2100" i="0" dirty="0" smtClean="0">
                <a:solidFill>
                  <a:schemeClr val="tx1"/>
                </a:solidFill>
                <a:latin typeface="微軟正黑體" panose="020B0604030504040204" pitchFamily="34" charset="-120"/>
                <a:ea typeface="微軟正黑體" panose="020B0604030504040204" pitchFamily="34" charset="-120"/>
              </a:rPr>
              <a:t>附註</a:t>
            </a:r>
            <a:r>
              <a:rPr lang="en-US" altLang="zh-TW" sz="2100" i="0" dirty="0" smtClean="0">
                <a:solidFill>
                  <a:schemeClr val="tx1"/>
                </a:solidFill>
                <a:latin typeface="微軟正黑體" panose="020B0604030504040204" pitchFamily="34" charset="-120"/>
                <a:ea typeface="微軟正黑體" panose="020B0604030504040204" pitchFamily="34" charset="-120"/>
              </a:rPr>
              <a:t>】</a:t>
            </a:r>
            <a:r>
              <a:rPr lang="zh-TW" altLang="en-US" sz="2100" i="0" dirty="0" smtClean="0">
                <a:solidFill>
                  <a:schemeClr val="tx1"/>
                </a:solidFill>
                <a:latin typeface="微軟正黑體" panose="020B0604030504040204" pitchFamily="34" charset="-120"/>
                <a:ea typeface="微軟正黑體" panose="020B0604030504040204" pitchFamily="34" charset="-120"/>
              </a:rPr>
              <a:t>：①小額採購以外之採購案，原則應檢附驗收證明文件。</a:t>
            </a:r>
            <a:endParaRPr lang="zh-TW" altLang="en-US" sz="2100" i="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8828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18</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(10/18)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三、程序簡化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(1/2)</a:t>
              </a:r>
            </a:p>
          </p:txBody>
        </p:sp>
      </p:grpSp>
      <p:sp>
        <p:nvSpPr>
          <p:cNvPr id="46" name="Rectangle 3"/>
          <p:cNvSpPr>
            <a:spLocks noGrp="1" noChangeArrowheads="1"/>
          </p:cNvSpPr>
          <p:nvPr>
            <p:ph sz="quarter" idx="1"/>
          </p:nvPr>
        </p:nvSpPr>
        <p:spPr>
          <a:xfrm>
            <a:off x="620997" y="2511233"/>
            <a:ext cx="7769968" cy="2383310"/>
          </a:xfrm>
        </p:spPr>
        <p:txBody>
          <a:bodyPr>
            <a:noAutofit/>
          </a:bodyPr>
          <a:lstStyle/>
          <a:p>
            <a:pPr marL="444500" indent="-444500" algn="just">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各機關得依業務性質自訂</a:t>
            </a:r>
            <a:r>
              <a:rPr lang="zh-TW" altLang="en-US" sz="2100" b="1" dirty="0">
                <a:solidFill>
                  <a:srgbClr val="FF0000"/>
                </a:solidFill>
                <a:latin typeface="微軟正黑體" panose="020B0604030504040204" pitchFamily="34" charset="-120"/>
                <a:ea typeface="微軟正黑體" panose="020B0604030504040204" pitchFamily="34" charset="-120"/>
              </a:rPr>
              <a:t>經常性或立即性</a:t>
            </a:r>
            <a:r>
              <a:rPr lang="zh-TW" altLang="en-US" sz="2100" dirty="0">
                <a:solidFill>
                  <a:schemeClr val="tx1"/>
                </a:solidFill>
                <a:latin typeface="微軟正黑體" panose="020B0604030504040204" pitchFamily="34" charset="-120"/>
                <a:ea typeface="微軟正黑體" panose="020B0604030504040204" pitchFamily="34" charset="-120"/>
              </a:rPr>
              <a:t>業務需求之經費項目，由各承辦單位確認預算足以支應後逕行辦理採購或繳納後檢據核銷，</a:t>
            </a:r>
            <a:r>
              <a:rPr lang="zh-TW" altLang="en-US" sz="2100" b="1" u="sng" dirty="0">
                <a:solidFill>
                  <a:srgbClr val="FF0000"/>
                </a:solidFill>
                <a:latin typeface="微軟正黑體" panose="020B0604030504040204" pitchFamily="34" charset="-120"/>
                <a:ea typeface="微軟正黑體" panose="020B0604030504040204" pitchFamily="34" charset="-120"/>
              </a:rPr>
              <a:t>免先送會計單位審核並為預算之控留</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4500" indent="-444500" algn="just" hangingPunct="0">
              <a:lnSpc>
                <a:spcPct val="11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黏貼憑證用紙「機關長官或其授權代簽人」欄位</a:t>
            </a:r>
            <a:r>
              <a:rPr lang="zh-TW" altLang="en-US" sz="2100" b="1" dirty="0">
                <a:solidFill>
                  <a:srgbClr val="FF0000"/>
                </a:solidFill>
                <a:latin typeface="微軟正黑體" panose="020B0604030504040204" pitchFamily="34" charset="-120"/>
                <a:ea typeface="微軟正黑體" panose="020B0604030504040204" pitchFamily="34" charset="-120"/>
              </a:rPr>
              <a:t>核章層級</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得依內部分層負責簡化動支程序</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如：依採購金額</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萬元以下、</a:t>
            </a:r>
            <a:r>
              <a:rPr lang="en-US" altLang="zh-TW" sz="2100" dirty="0">
                <a:solidFill>
                  <a:schemeClr val="tx1"/>
                </a:solidFill>
                <a:latin typeface="微軟正黑體" panose="020B0604030504040204" pitchFamily="34" charset="-120"/>
                <a:ea typeface="微軟正黑體" panose="020B0604030504040204" pitchFamily="34" charset="-120"/>
              </a:rPr>
              <a:t>10</a:t>
            </a:r>
            <a:r>
              <a:rPr lang="zh-TW" altLang="en-US" sz="2100" dirty="0">
                <a:solidFill>
                  <a:schemeClr val="tx1"/>
                </a:solidFill>
                <a:latin typeface="微軟正黑體" panose="020B0604030504040204" pitchFamily="34" charset="-120"/>
                <a:ea typeface="微軟正黑體" panose="020B0604030504040204" pitchFamily="34" charset="-120"/>
              </a:rPr>
              <a:t>萬元以下或超過</a:t>
            </a:r>
            <a:r>
              <a:rPr lang="en-US" altLang="zh-TW" sz="2100" dirty="0">
                <a:solidFill>
                  <a:schemeClr val="tx1"/>
                </a:solidFill>
                <a:latin typeface="微軟正黑體" panose="020B0604030504040204" pitchFamily="34" charset="-120"/>
                <a:ea typeface="微軟正黑體" panose="020B0604030504040204" pitchFamily="34" charset="-120"/>
              </a:rPr>
              <a:t>10</a:t>
            </a:r>
            <a:r>
              <a:rPr lang="zh-TW" altLang="en-US" sz="2100" dirty="0">
                <a:solidFill>
                  <a:schemeClr val="tx1"/>
                </a:solidFill>
                <a:latin typeface="微軟正黑體" panose="020B0604030504040204" pitchFamily="34" charset="-120"/>
                <a:ea typeface="微軟正黑體" panose="020B0604030504040204" pitchFamily="34" charset="-120"/>
              </a:rPr>
              <a:t>萬元之級距分層</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，授權予相關主管決行。</a:t>
            </a:r>
            <a:endParaRPr lang="en-US" altLang="zh-TW" sz="2100" dirty="0">
              <a:solidFill>
                <a:schemeClr val="tx1"/>
              </a:solidFill>
              <a:latin typeface="微軟正黑體" panose="020B0604030504040204" pitchFamily="34" charset="-120"/>
              <a:ea typeface="微軟正黑體" panose="020B0604030504040204" pitchFamily="34" charset="-120"/>
            </a:endParaRPr>
          </a:p>
        </p:txBody>
      </p:sp>
      <p:grpSp>
        <p:nvGrpSpPr>
          <p:cNvPr id="47" name="群組 46"/>
          <p:cNvGrpSpPr/>
          <p:nvPr/>
        </p:nvGrpSpPr>
        <p:grpSpPr>
          <a:xfrm>
            <a:off x="2331621" y="1335583"/>
            <a:ext cx="4480757" cy="1059180"/>
            <a:chOff x="2646680" y="1239676"/>
            <a:chExt cx="4480757" cy="1059180"/>
          </a:xfrm>
        </p:grpSpPr>
        <p:sp>
          <p:nvSpPr>
            <p:cNvPr id="48" name="圓角矩形 47"/>
            <p:cNvSpPr/>
            <p:nvPr/>
          </p:nvSpPr>
          <p:spPr bwMode="auto">
            <a:xfrm>
              <a:off x="2646680" y="1239676"/>
              <a:ext cx="4358484" cy="105918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簡化經費動支或核銷程序</a:t>
              </a:r>
              <a:endParaRPr lang="en-US" altLang="zh-TW" sz="2600" b="1" dirty="0">
                <a:solidFill>
                  <a:srgbClr val="CC0066"/>
                </a:solidFill>
                <a:latin typeface="微軟正黑體" panose="020B0604030504040204" pitchFamily="34" charset="-120"/>
                <a:ea typeface="微軟正黑體" pitchFamily="34" charset="-120"/>
              </a:endParaRPr>
            </a:p>
            <a:p>
              <a:pPr lvl="0">
                <a:spcBef>
                  <a:spcPct val="0"/>
                </a:spcBef>
              </a:pPr>
              <a:r>
                <a:rPr lang="zh-TW" altLang="en-US" sz="2600" b="1" dirty="0">
                  <a:solidFill>
                    <a:srgbClr val="CC0066"/>
                  </a:solidFill>
                  <a:latin typeface="微軟正黑體" panose="020B0604030504040204" pitchFamily="34" charset="-120"/>
                  <a:ea typeface="微軟正黑體" pitchFamily="34" charset="-120"/>
                </a:rPr>
                <a:t>，加速採購或核銷作業</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49" name="群組 48"/>
            <p:cNvGrpSpPr>
              <a:grpSpLocks noChangeAspect="1"/>
            </p:cNvGrpSpPr>
            <p:nvPr/>
          </p:nvGrpSpPr>
          <p:grpSpPr>
            <a:xfrm rot="10800000">
              <a:off x="6436408" y="1415798"/>
              <a:ext cx="691029" cy="791693"/>
              <a:chOff x="4195914" y="3988655"/>
              <a:chExt cx="770032" cy="882205"/>
            </a:xfrm>
            <a:effectLst>
              <a:outerShdw blurRad="50800" dist="38100" dir="18900000" algn="bl" rotWithShape="0">
                <a:prstClr val="black">
                  <a:alpha val="40000"/>
                </a:prstClr>
              </a:outerShdw>
            </a:effectLst>
          </p:grpSpPr>
          <p:sp>
            <p:nvSpPr>
              <p:cNvPr id="50" name="iSlîďè">
                <a:extLst>
                  <a:ext uri="{FF2B5EF4-FFF2-40B4-BE49-F238E27FC236}">
                    <a16:creationId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1" name="iṩ1iḍê">
                <a:extLst>
                  <a:ext uri="{FF2B5EF4-FFF2-40B4-BE49-F238E27FC236}">
                    <a16:creationId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52" name="ïSḷiḑe">
                <a:extLst>
                  <a:ext uri="{FF2B5EF4-FFF2-40B4-BE49-F238E27FC236}">
                    <a16:creationId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3" name="îṥļîḑe">
                <a:extLst>
                  <a:ext uri="{FF2B5EF4-FFF2-40B4-BE49-F238E27FC236}">
                    <a16:creationId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4" name="iṧlïdè">
                <a:extLst>
                  <a:ext uri="{FF2B5EF4-FFF2-40B4-BE49-F238E27FC236}">
                    <a16:creationId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5" name="ïṩḷïḑê">
                <a:extLst>
                  <a:ext uri="{FF2B5EF4-FFF2-40B4-BE49-F238E27FC236}">
                    <a16:creationId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6" name="iślidè">
                <a:extLst>
                  <a:ext uri="{FF2B5EF4-FFF2-40B4-BE49-F238E27FC236}">
                    <a16:creationId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7" name="i$ļïḍê">
                <a:extLst>
                  <a:ext uri="{FF2B5EF4-FFF2-40B4-BE49-F238E27FC236}">
                    <a16:creationId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8" name="iṡḷiḍê">
                <a:extLst>
                  <a:ext uri="{FF2B5EF4-FFF2-40B4-BE49-F238E27FC236}">
                    <a16:creationId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9" name="îSlîḓè">
                <a:extLst>
                  <a:ext uri="{FF2B5EF4-FFF2-40B4-BE49-F238E27FC236}">
                    <a16:creationId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0" name="iSļïdè">
                <a:extLst>
                  <a:ext uri="{FF2B5EF4-FFF2-40B4-BE49-F238E27FC236}">
                    <a16:creationId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1" name="iṩľíḍè">
                <a:extLst>
                  <a:ext uri="{FF2B5EF4-FFF2-40B4-BE49-F238E27FC236}">
                    <a16:creationId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2" name="î$líḓê">
                <a:extLst>
                  <a:ext uri="{FF2B5EF4-FFF2-40B4-BE49-F238E27FC236}">
                    <a16:creationId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3" name="îṧ1ïḋè">
                <a:extLst>
                  <a:ext uri="{FF2B5EF4-FFF2-40B4-BE49-F238E27FC236}">
                    <a16:creationId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4" name="îṩľîdé">
                <a:extLst>
                  <a:ext uri="{FF2B5EF4-FFF2-40B4-BE49-F238E27FC236}">
                    <a16:creationId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5" name="ïśḻîḓè">
                <a:extLst>
                  <a:ext uri="{FF2B5EF4-FFF2-40B4-BE49-F238E27FC236}">
                    <a16:creationId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6" name="í$lídê">
                <a:extLst>
                  <a:ext uri="{FF2B5EF4-FFF2-40B4-BE49-F238E27FC236}">
                    <a16:creationId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7" name="íṡļïďé">
                <a:extLst>
                  <a:ext uri="{FF2B5EF4-FFF2-40B4-BE49-F238E27FC236}">
                    <a16:creationId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8" name="iṣḷîḋé">
                <a:extLst>
                  <a:ext uri="{FF2B5EF4-FFF2-40B4-BE49-F238E27FC236}">
                    <a16:creationId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9" name="ï$ḻidé">
                <a:extLst>
                  <a:ext uri="{FF2B5EF4-FFF2-40B4-BE49-F238E27FC236}">
                    <a16:creationId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0" name="ïṡlîḍe">
                <a:extLst>
                  <a:ext uri="{FF2B5EF4-FFF2-40B4-BE49-F238E27FC236}">
                    <a16:creationId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1" name="î$ľïdé">
                <a:extLst>
                  <a:ext uri="{FF2B5EF4-FFF2-40B4-BE49-F238E27FC236}">
                    <a16:creationId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Tree>
    <p:extLst>
      <p:ext uri="{BB962C8B-B14F-4D97-AF65-F5344CB8AC3E}">
        <p14:creationId xmlns:p14="http://schemas.microsoft.com/office/powerpoint/2010/main" val="180627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字方塊 10"/>
          <p:cNvSpPr txBox="1"/>
          <p:nvPr/>
        </p:nvSpPr>
        <p:spPr>
          <a:xfrm>
            <a:off x="1436913" y="438792"/>
            <a:ext cx="6270171" cy="677108"/>
          </a:xfrm>
          <a:prstGeom prst="rect">
            <a:avLst/>
          </a:prstGeom>
          <a:noFill/>
        </p:spPr>
        <p:txBody>
          <a:bodyPr wrap="square" rtlCol="0">
            <a:spAutoFit/>
          </a:bodyPr>
          <a:lstStyle/>
          <a:p>
            <a:pPr algn="ctr"/>
            <a:r>
              <a:rPr kumimoji="1" lang="zh-TW" altLang="en-US" sz="3800" b="1" dirty="0">
                <a:solidFill>
                  <a:schemeClr val="tx1">
                    <a:lumMod val="85000"/>
                    <a:lumOff val="15000"/>
                  </a:schemeClr>
                </a:solidFill>
                <a:latin typeface="Microsoft JhengHei" charset="-120"/>
                <a:ea typeface="Microsoft JhengHei" charset="-120"/>
                <a:cs typeface="Microsoft JhengHei" charset="-120"/>
              </a:rPr>
              <a:t>研      習      目      的</a:t>
            </a:r>
          </a:p>
        </p:txBody>
      </p:sp>
      <p:sp>
        <p:nvSpPr>
          <p:cNvPr id="12" name="矩形 11"/>
          <p:cNvSpPr/>
          <p:nvPr/>
        </p:nvSpPr>
        <p:spPr>
          <a:xfrm>
            <a:off x="222422" y="302508"/>
            <a:ext cx="8699156" cy="4679628"/>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13" name="矩形 12"/>
          <p:cNvSpPr/>
          <p:nvPr/>
        </p:nvSpPr>
        <p:spPr>
          <a:xfrm>
            <a:off x="124691" y="178755"/>
            <a:ext cx="8894618" cy="1024402"/>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4" name="投影片編號版面配置區 3"/>
          <p:cNvSpPr>
            <a:spLocks noGrp="1"/>
          </p:cNvSpPr>
          <p:nvPr>
            <p:ph type="sldNum" sz="quarter" idx="12"/>
          </p:nvPr>
        </p:nvSpPr>
        <p:spPr/>
        <p:txBody>
          <a:bodyPr/>
          <a:lstStyle/>
          <a:p>
            <a:fld id="{D1EC50EA-AEBF-1C4D-A204-0ABFC6F22E80}" type="slidenum">
              <a:rPr kumimoji="1" lang="zh-TW" altLang="en-US" smtClean="0">
                <a:solidFill>
                  <a:srgbClr val="000000"/>
                </a:solidFill>
              </a:rPr>
              <a:t>1</a:t>
            </a:fld>
            <a:endParaRPr kumimoji="1" lang="zh-TW" altLang="en-US" dirty="0">
              <a:solidFill>
                <a:srgbClr val="000000"/>
              </a:solidFill>
            </a:endParaRPr>
          </a:p>
        </p:txBody>
      </p:sp>
      <p:sp>
        <p:nvSpPr>
          <p:cNvPr id="8" name="圓角矩形 13">
            <a:extLst>
              <a:ext uri="{FF2B5EF4-FFF2-40B4-BE49-F238E27FC236}">
                <a16:creationId xmlns:a16="http://schemas.microsoft.com/office/drawing/2014/main" id="{2BF89BA2-ED51-469C-B651-3634055715F1}"/>
              </a:ext>
            </a:extLst>
          </p:cNvPr>
          <p:cNvSpPr/>
          <p:nvPr/>
        </p:nvSpPr>
        <p:spPr>
          <a:xfrm>
            <a:off x="1289237" y="1707776"/>
            <a:ext cx="6565526" cy="2568389"/>
          </a:xfrm>
          <a:prstGeom prst="roundRect">
            <a:avLst>
              <a:gd name="adj" fmla="val 12948"/>
            </a:avLst>
          </a:prstGeom>
          <a:solidFill>
            <a:srgbClr val="FDEEC3"/>
          </a:solidFill>
          <a:ln w="28575">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Rectangle 3">
            <a:extLst>
              <a:ext uri="{FF2B5EF4-FFF2-40B4-BE49-F238E27FC236}">
                <a16:creationId xmlns:a16="http://schemas.microsoft.com/office/drawing/2014/main" id="{69974640-EABA-48B2-B140-87CCDCCDD27C}"/>
              </a:ext>
            </a:extLst>
          </p:cNvPr>
          <p:cNvSpPr txBox="1">
            <a:spLocks noChangeArrowheads="1"/>
          </p:cNvSpPr>
          <p:nvPr/>
        </p:nvSpPr>
        <p:spPr>
          <a:xfrm>
            <a:off x="1707777" y="1807522"/>
            <a:ext cx="5728447" cy="228820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just">
              <a:lnSpc>
                <a:spcPct val="150000"/>
              </a:lnSpc>
              <a:spcBef>
                <a:spcPct val="0"/>
              </a:spcBef>
            </a:pPr>
            <a:r>
              <a:rPr lang="zh-TW" altLang="en-US" sz="3100" b="1" dirty="0">
                <a:solidFill>
                  <a:schemeClr val="tx1"/>
                </a:solidFill>
                <a:latin typeface="微軟正黑體" pitchFamily="34" charset="-120"/>
                <a:ea typeface="微軟正黑體" pitchFamily="34" charset="-120"/>
              </a:rPr>
              <a:t>        建立本府教育局所屬機關學校暨社教機構會計人員對政府經費核銷的簡化，有更進一步之了解，俾協助機關或學校推動業務， 提升行政效率。</a:t>
            </a:r>
          </a:p>
        </p:txBody>
      </p:sp>
    </p:spTree>
    <p:extLst>
      <p:ext uri="{BB962C8B-B14F-4D97-AF65-F5344CB8AC3E}">
        <p14:creationId xmlns:p14="http://schemas.microsoft.com/office/powerpoint/2010/main" val="2022647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19</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三、程序簡化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(2/2)</a:t>
              </a:r>
            </a:p>
          </p:txBody>
        </p:sp>
      </p:grpSp>
      <p:sp>
        <p:nvSpPr>
          <p:cNvPr id="35" name="Rectangle 3"/>
          <p:cNvSpPr>
            <a:spLocks noGrp="1" noChangeArrowheads="1"/>
          </p:cNvSpPr>
          <p:nvPr>
            <p:ph sz="quarter" idx="1"/>
          </p:nvPr>
        </p:nvSpPr>
        <p:spPr>
          <a:xfrm>
            <a:off x="620997" y="1332060"/>
            <a:ext cx="7719126" cy="3598286"/>
          </a:xfrm>
        </p:spPr>
        <p:txBody>
          <a:bodyPr>
            <a:noAutofit/>
          </a:bodyPr>
          <a:lstStyle/>
          <a:p>
            <a:pPr marL="444500" indent="-444500" algn="just" hangingPunc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工程估驗款</a:t>
            </a:r>
            <a:r>
              <a:rPr lang="zh-TW" altLang="en-US" sz="2100" dirty="0">
                <a:solidFill>
                  <a:schemeClr val="tx1"/>
                </a:solidFill>
                <a:latin typeface="微軟正黑體" panose="020B0604030504040204" pitchFamily="34" charset="-120"/>
                <a:ea typeface="微軟正黑體" panose="020B0604030504040204" pitchFamily="34" charset="-120"/>
              </a:rPr>
              <a:t>於承辦單位審核計價資料無誤後，得將估驗計價審核、請款單據黏貼於憑證用紙等作業流程予以簡併，以加速付款時效。</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四</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廠商請求退還之押標金或保證金</a:t>
            </a:r>
            <a:r>
              <a:rPr lang="zh-TW" altLang="en-US" sz="2100" dirty="0">
                <a:solidFill>
                  <a:schemeClr val="tx1"/>
                </a:solidFill>
                <a:latin typeface="微軟正黑體" panose="020B0604030504040204" pitchFamily="34" charset="-120"/>
                <a:ea typeface="微軟正黑體" panose="020B0604030504040204" pitchFamily="34" charset="-120"/>
              </a:rPr>
              <a:t>，因非屬政府支出款項，爰</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申請退款時，得檢具機關原開立之押標金或保證金收款收據</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作為退還證明，</a:t>
            </a:r>
            <a:r>
              <a:rPr lang="zh-TW" altLang="en-US" sz="2100" b="1" dirty="0">
                <a:solidFill>
                  <a:srgbClr val="FF0000"/>
                </a:solidFill>
                <a:latin typeface="微軟正黑體" panose="020B0604030504040204" pitchFamily="34" charset="-120"/>
                <a:ea typeface="微軟正黑體" panose="020B0604030504040204" pitchFamily="34" charset="-120"/>
              </a:rPr>
              <a:t>惟倘收據不慎遺失</a:t>
            </a:r>
            <a:r>
              <a:rPr lang="zh-TW" altLang="en-US" sz="2100" dirty="0">
                <a:solidFill>
                  <a:schemeClr val="tx1"/>
                </a:solidFill>
                <a:latin typeface="微軟正黑體" panose="020B0604030504040204" pitchFamily="34" charset="-120"/>
                <a:ea typeface="微軟正黑體" panose="020B0604030504040204" pitchFamily="34" charset="-120"/>
              </a:rPr>
              <a:t>，得由其出具切結書或相</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關說明文件辦理退還事宜。另為簡化作業流程，得於簽付尾</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款作業時併同敘明已無待解決事項及應退還履約保證金資訊</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之內容，辦理退款作業。</a:t>
            </a:r>
          </a:p>
        </p:txBody>
      </p:sp>
    </p:spTree>
    <p:extLst>
      <p:ext uri="{BB962C8B-B14F-4D97-AF65-F5344CB8AC3E}">
        <p14:creationId xmlns:p14="http://schemas.microsoft.com/office/powerpoint/2010/main" val="2842940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20</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(12/18)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(1/7)</a:t>
              </a:r>
            </a:p>
          </p:txBody>
        </p:sp>
      </p:grpSp>
      <p:grpSp>
        <p:nvGrpSpPr>
          <p:cNvPr id="3" name="群組 2"/>
          <p:cNvGrpSpPr/>
          <p:nvPr/>
        </p:nvGrpSpPr>
        <p:grpSpPr>
          <a:xfrm>
            <a:off x="1981101" y="1487538"/>
            <a:ext cx="5181798" cy="749118"/>
            <a:chOff x="2171700" y="1590182"/>
            <a:chExt cx="5181798" cy="791693"/>
          </a:xfrm>
        </p:grpSpPr>
        <p:sp>
          <p:nvSpPr>
            <p:cNvPr id="18" name="圓角矩形 17"/>
            <p:cNvSpPr/>
            <p:nvPr/>
          </p:nvSpPr>
          <p:spPr bwMode="auto">
            <a:xfrm>
              <a:off x="2171700" y="1607821"/>
              <a:ext cx="5059525" cy="69761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 簡化作業方式，提升結報時效</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2" name="群組 1"/>
            <p:cNvGrpSpPr>
              <a:grpSpLocks noChangeAspect="1"/>
            </p:cNvGrpSpPr>
            <p:nvPr/>
          </p:nvGrpSpPr>
          <p:grpSpPr>
            <a:xfrm rot="10800000">
              <a:off x="6662469" y="1590182"/>
              <a:ext cx="691029" cy="791693"/>
              <a:chOff x="4195914" y="3988655"/>
              <a:chExt cx="770032" cy="882205"/>
            </a:xfrm>
            <a:effectLst>
              <a:outerShdw blurRad="50800" dist="38100" dir="18900000" algn="bl" rotWithShape="0">
                <a:prstClr val="black">
                  <a:alpha val="40000"/>
                </a:prstClr>
              </a:outerShdw>
            </a:effectLst>
          </p:grpSpPr>
          <p:sp>
            <p:nvSpPr>
              <p:cNvPr id="20" name="iSlîďè">
                <a:extLst>
                  <a:ext uri="{FF2B5EF4-FFF2-40B4-BE49-F238E27FC236}">
                    <a16:creationId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4" name="iṩ1iḍê">
                <a:extLst>
                  <a:ext uri="{FF2B5EF4-FFF2-40B4-BE49-F238E27FC236}">
                    <a16:creationId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5" name="ïSḷiḑe">
                <a:extLst>
                  <a:ext uri="{FF2B5EF4-FFF2-40B4-BE49-F238E27FC236}">
                    <a16:creationId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îṥļîḑe">
                <a:extLst>
                  <a:ext uri="{FF2B5EF4-FFF2-40B4-BE49-F238E27FC236}">
                    <a16:creationId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7" name="iṧlïdè">
                <a:extLst>
                  <a:ext uri="{FF2B5EF4-FFF2-40B4-BE49-F238E27FC236}">
                    <a16:creationId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ïṩḷïḑê">
                <a:extLst>
                  <a:ext uri="{FF2B5EF4-FFF2-40B4-BE49-F238E27FC236}">
                    <a16:creationId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9" name="iślidè">
                <a:extLst>
                  <a:ext uri="{FF2B5EF4-FFF2-40B4-BE49-F238E27FC236}">
                    <a16:creationId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i$ļïḍê">
                <a:extLst>
                  <a:ext uri="{FF2B5EF4-FFF2-40B4-BE49-F238E27FC236}">
                    <a16:creationId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1" name="iṡḷiḍê">
                <a:extLst>
                  <a:ext uri="{FF2B5EF4-FFF2-40B4-BE49-F238E27FC236}">
                    <a16:creationId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îSlîḓè">
                <a:extLst>
                  <a:ext uri="{FF2B5EF4-FFF2-40B4-BE49-F238E27FC236}">
                    <a16:creationId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Sļïdè">
                <a:extLst>
                  <a:ext uri="{FF2B5EF4-FFF2-40B4-BE49-F238E27FC236}">
                    <a16:creationId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ṩľíḍè">
                <a:extLst>
                  <a:ext uri="{FF2B5EF4-FFF2-40B4-BE49-F238E27FC236}">
                    <a16:creationId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6" name="î$líḓê">
                <a:extLst>
                  <a:ext uri="{FF2B5EF4-FFF2-40B4-BE49-F238E27FC236}">
                    <a16:creationId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îṧ1ïḋè">
                <a:extLst>
                  <a:ext uri="{FF2B5EF4-FFF2-40B4-BE49-F238E27FC236}">
                    <a16:creationId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îṩľîdé">
                <a:extLst>
                  <a:ext uri="{FF2B5EF4-FFF2-40B4-BE49-F238E27FC236}">
                    <a16:creationId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ïśḻîḓè">
                <a:extLst>
                  <a:ext uri="{FF2B5EF4-FFF2-40B4-BE49-F238E27FC236}">
                    <a16:creationId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í$lídê">
                <a:extLst>
                  <a:ext uri="{FF2B5EF4-FFF2-40B4-BE49-F238E27FC236}">
                    <a16:creationId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íṡļïďé">
                <a:extLst>
                  <a:ext uri="{FF2B5EF4-FFF2-40B4-BE49-F238E27FC236}">
                    <a16:creationId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iṣḷîḋé">
                <a:extLst>
                  <a:ext uri="{FF2B5EF4-FFF2-40B4-BE49-F238E27FC236}">
                    <a16:creationId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ï$ḻidé">
                <a:extLst>
                  <a:ext uri="{FF2B5EF4-FFF2-40B4-BE49-F238E27FC236}">
                    <a16:creationId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ïṡlîḍe">
                <a:extLst>
                  <a:ext uri="{FF2B5EF4-FFF2-40B4-BE49-F238E27FC236}">
                    <a16:creationId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î$ľïdé">
                <a:extLst>
                  <a:ext uri="{FF2B5EF4-FFF2-40B4-BE49-F238E27FC236}">
                    <a16:creationId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
        <p:nvSpPr>
          <p:cNvPr id="46" name="Rectangle 3"/>
          <p:cNvSpPr>
            <a:spLocks noGrp="1" noChangeArrowheads="1"/>
          </p:cNvSpPr>
          <p:nvPr>
            <p:ph sz="quarter" idx="1"/>
          </p:nvPr>
        </p:nvSpPr>
        <p:spPr>
          <a:xfrm>
            <a:off x="651300" y="2234208"/>
            <a:ext cx="7719126" cy="2681946"/>
          </a:xfrm>
        </p:spPr>
        <p:txBody>
          <a:bodyPr>
            <a:noAutofit/>
          </a:bodyPr>
          <a:lstStyle/>
          <a:p>
            <a:pPr marL="0" indent="0">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支出憑證遺失或供其他用途時：</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803275" indent="-260350" algn="just">
              <a:lnSpc>
                <a:spcPct val="110000"/>
              </a:lnSpc>
              <a:spcBef>
                <a:spcPts val="400"/>
              </a:spcBef>
              <a:buFont typeface="+mj-lt"/>
              <a:buAutoNum type="arabicPeriod"/>
            </a:pPr>
            <a:r>
              <a:rPr lang="zh-TW" altLang="en-US" sz="2100" dirty="0">
                <a:solidFill>
                  <a:schemeClr val="tx1"/>
                </a:solidFill>
                <a:latin typeface="微軟正黑體" panose="020B0604030504040204" pitchFamily="34" charset="-120"/>
                <a:ea typeface="微軟正黑體" panose="020B0604030504040204" pitchFamily="34" charset="-120"/>
              </a:rPr>
              <a:t>應取得其影本或其他可資證明之文件，由經手人註明無法提出原本之原因，並簽名，</a:t>
            </a:r>
            <a:r>
              <a:rPr lang="zh-TW" altLang="en-US" sz="2100" b="1" dirty="0">
                <a:solidFill>
                  <a:srgbClr val="FF0000"/>
                </a:solidFill>
                <a:latin typeface="微軟正黑體" panose="020B0604030504040204" pitchFamily="34" charset="-120"/>
                <a:ea typeface="微軟正黑體" panose="020B0604030504040204" pitchFamily="34" charset="-120"/>
              </a:rPr>
              <a:t>無須加註「影本與原本相符」之字樣</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803275" indent="-260350" algn="just">
              <a:lnSpc>
                <a:spcPct val="110000"/>
              </a:lnSpc>
              <a:spcBef>
                <a:spcPts val="400"/>
              </a:spcBef>
              <a:buFont typeface="+mj-lt"/>
              <a:buAutoNum type="arabicPeriod"/>
            </a:pPr>
            <a:r>
              <a:rPr lang="zh-TW" altLang="en-US" sz="2100" dirty="0">
                <a:solidFill>
                  <a:schemeClr val="tx1"/>
                </a:solidFill>
                <a:latin typeface="微軟正黑體" panose="020B0604030504040204" pitchFamily="34" charset="-120"/>
                <a:ea typeface="微軟正黑體" panose="020B0604030504040204" pitchFamily="34" charset="-120"/>
              </a:rPr>
              <a:t>前款應檢附之影本或其他可資證明之文件，因特殊情形不能取得者，應由經手人開具</a:t>
            </a:r>
            <a:r>
              <a:rPr lang="zh-TW" altLang="en-US" sz="2100" b="1" dirty="0">
                <a:solidFill>
                  <a:srgbClr val="FF0000"/>
                </a:solidFill>
                <a:latin typeface="微軟正黑體" panose="020B0604030504040204" pitchFamily="34" charset="-120"/>
                <a:ea typeface="微軟正黑體" panose="020B0604030504040204" pitchFamily="34" charset="-120"/>
              </a:rPr>
              <a:t>支出證明單</a:t>
            </a:r>
            <a:r>
              <a:rPr lang="zh-TW" altLang="en-US" sz="2100" dirty="0">
                <a:solidFill>
                  <a:schemeClr val="tx1"/>
                </a:solidFill>
                <a:latin typeface="微軟正黑體" panose="020B0604030504040204" pitchFamily="34" charset="-120"/>
                <a:ea typeface="微軟正黑體" panose="020B0604030504040204" pitchFamily="34" charset="-120"/>
              </a:rPr>
              <a:t>，書明不能取得原因，並簽名。</a:t>
            </a:r>
          </a:p>
        </p:txBody>
      </p:sp>
    </p:spTree>
    <p:extLst>
      <p:ext uri="{BB962C8B-B14F-4D97-AF65-F5344CB8AC3E}">
        <p14:creationId xmlns:p14="http://schemas.microsoft.com/office/powerpoint/2010/main" val="321888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21</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(13/18)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(2/7)</a:t>
              </a:r>
            </a:p>
          </p:txBody>
        </p:sp>
      </p:grpSp>
      <p:sp>
        <p:nvSpPr>
          <p:cNvPr id="10" name="Rectangle 3"/>
          <p:cNvSpPr>
            <a:spLocks noGrp="1" noChangeArrowheads="1"/>
          </p:cNvSpPr>
          <p:nvPr>
            <p:ph sz="quarter" idx="1"/>
          </p:nvPr>
        </p:nvSpPr>
        <p:spPr>
          <a:xfrm>
            <a:off x="620997" y="1295399"/>
            <a:ext cx="7843927" cy="3412321"/>
          </a:xfrm>
        </p:spPr>
        <p:txBody>
          <a:bodyPr>
            <a:noAutofit/>
          </a:bodyPr>
          <a:lstStyle/>
          <a:p>
            <a:pPr marL="444500" indent="-44450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二</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統一發票</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含電子發票證明聯</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或依加值型及非加值型營業稅法規定掣發之普通收據要件之注意事項：</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400"/>
              </a:spcBef>
              <a:buClr>
                <a:schemeClr val="tx1"/>
              </a:buClr>
              <a:buNone/>
            </a:pPr>
            <a:r>
              <a:rPr lang="en-US" altLang="zh-TW" sz="2200" dirty="0">
                <a:solidFill>
                  <a:schemeClr val="tx1"/>
                </a:solidFill>
                <a:latin typeface="微軟正黑體" panose="020B0604030504040204" pitchFamily="34" charset="-120"/>
                <a:ea typeface="微軟正黑體" panose="020B0604030504040204" pitchFamily="34" charset="-120"/>
              </a:rPr>
              <a:t>1.</a:t>
            </a:r>
            <a:r>
              <a:rPr lang="zh-TW" altLang="en-US" sz="2200" b="1" dirty="0">
                <a:solidFill>
                  <a:srgbClr val="FF0000"/>
                </a:solidFill>
                <a:latin typeface="微軟正黑體" panose="020B0604030504040204" pitchFamily="34" charset="-120"/>
                <a:ea typeface="微軟正黑體" panose="020B0604030504040204" pitchFamily="34" charset="-120"/>
              </a:rPr>
              <a:t>統一發票總價</a:t>
            </a:r>
            <a:r>
              <a:rPr lang="zh-TW" altLang="en-US" sz="2200" dirty="0">
                <a:solidFill>
                  <a:schemeClr val="tx1"/>
                </a:solidFill>
                <a:latin typeface="微軟正黑體" panose="020B0604030504040204" pitchFamily="34" charset="-120"/>
                <a:ea typeface="微軟正黑體" panose="020B0604030504040204" pitchFamily="34" charset="-120"/>
              </a:rPr>
              <a:t>書寫</a:t>
            </a:r>
            <a:r>
              <a:rPr lang="zh-TW" altLang="en-US" sz="2200" b="1" dirty="0">
                <a:solidFill>
                  <a:srgbClr val="FF0000"/>
                </a:solidFill>
                <a:latin typeface="微軟正黑體" panose="020B0604030504040204" pitchFamily="34" charset="-120"/>
                <a:ea typeface="微軟正黑體" panose="020B0604030504040204" pitchFamily="34" charset="-120"/>
              </a:rPr>
              <a:t>錯誤</a:t>
            </a:r>
            <a:r>
              <a:rPr lang="zh-TW" altLang="en-US" sz="2200" dirty="0">
                <a:solidFill>
                  <a:schemeClr val="tx1"/>
                </a:solidFill>
                <a:latin typeface="微軟正黑體" panose="020B0604030504040204" pitchFamily="34" charset="-120"/>
                <a:ea typeface="微軟正黑體" panose="020B0604030504040204" pitchFamily="34" charset="-120"/>
              </a:rPr>
              <a:t>者，應依統一發票使用辦法規定</a:t>
            </a:r>
            <a:r>
              <a:rPr lang="zh-TW" altLang="en-US" sz="2200" b="1" dirty="0">
                <a:solidFill>
                  <a:srgbClr val="FF0000"/>
                </a:solidFill>
                <a:latin typeface="微軟正黑體" panose="020B0604030504040204" pitchFamily="34" charset="-120"/>
                <a:ea typeface="微軟正黑體" panose="020B0604030504040204" pitchFamily="34" charset="-120"/>
              </a:rPr>
              <a:t>另</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marL="444500" indent="0" hangingPunct="0">
              <a:lnSpc>
                <a:spcPct val="120000"/>
              </a:lnSpc>
              <a:spcBef>
                <a:spcPts val="0"/>
              </a:spcBef>
              <a:buClr>
                <a:schemeClr val="tx1"/>
              </a:buClr>
              <a:buNone/>
            </a:pPr>
            <a:r>
              <a:rPr lang="zh-TW" altLang="en-US" sz="2200" b="1" dirty="0">
                <a:solidFill>
                  <a:srgbClr val="FF0000"/>
                </a:solidFill>
                <a:latin typeface="微軟正黑體" panose="020B0604030504040204" pitchFamily="34" charset="-120"/>
                <a:ea typeface="微軟正黑體" panose="020B0604030504040204" pitchFamily="34" charset="-120"/>
              </a:rPr>
              <a:t>   行開立</a:t>
            </a:r>
            <a:r>
              <a:rPr lang="zh-TW" altLang="en-US" sz="2200" dirty="0">
                <a:solidFill>
                  <a:schemeClr val="tx1"/>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2.</a:t>
            </a:r>
            <a:r>
              <a:rPr lang="zh-TW" altLang="en-US" sz="2200" dirty="0">
                <a:solidFill>
                  <a:schemeClr val="tx1"/>
                </a:solidFill>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品名及總價</a:t>
            </a:r>
            <a:r>
              <a:rPr lang="zh-TW" altLang="en-US" sz="2200" dirty="0">
                <a:solidFill>
                  <a:schemeClr val="tx1"/>
                </a:solidFill>
                <a:latin typeface="微軟正黑體" panose="020B0604030504040204" pitchFamily="34" charset="-120"/>
                <a:ea typeface="微軟正黑體" panose="020B0604030504040204" pitchFamily="34" charset="-120"/>
              </a:rPr>
              <a:t>」僅列代號或非本國文者，應由經手人加</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註或擇要譯註品名並簽名證明，必要時，應註明廠牌或規</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格；如</a:t>
            </a:r>
            <a:r>
              <a:rPr lang="zh-TW" altLang="en-US" sz="2200" b="1" dirty="0">
                <a:solidFill>
                  <a:srgbClr val="FF0000"/>
                </a:solidFill>
                <a:latin typeface="微軟正黑體" panose="020B0604030504040204" pitchFamily="34" charset="-120"/>
                <a:ea typeface="微軟正黑體" panose="020B0604030504040204" pitchFamily="34" charset="-120"/>
              </a:rPr>
              <a:t>以清單或文件</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例如請購單、庶務清單或憑證用紙</a:t>
            </a:r>
            <a:r>
              <a:rPr lang="en-US" altLang="zh-TW" sz="2200" dirty="0">
                <a:solidFill>
                  <a:schemeClr val="tx1"/>
                </a:solidFill>
                <a:latin typeface="微軟正黑體" panose="020B0604030504040204" pitchFamily="34" charset="-120"/>
                <a:ea typeface="微軟正黑體" panose="020B0604030504040204" pitchFamily="34" charset="-120"/>
              </a:rPr>
              <a:t>)</a:t>
            </a:r>
          </a:p>
          <a:p>
            <a:pPr marL="444500" indent="0" algn="just" hangingPunct="0">
              <a:lnSpc>
                <a:spcPct val="120000"/>
              </a:lnSpc>
              <a:spcBef>
                <a:spcPts val="0"/>
              </a:spcBef>
              <a:buNone/>
            </a:pPr>
            <a:r>
              <a:rPr lang="en-US" altLang="zh-TW" sz="2200" b="1" dirty="0">
                <a:solidFill>
                  <a:schemeClr val="tx1"/>
                </a:solidFill>
                <a:latin typeface="微軟正黑體" panose="020B0604030504040204" pitchFamily="34" charset="-120"/>
                <a:ea typeface="微軟正黑體" panose="020B0604030504040204" pitchFamily="34" charset="-120"/>
              </a:rPr>
              <a:t>   </a:t>
            </a:r>
            <a:r>
              <a:rPr lang="zh-TW" altLang="en-US" sz="2200" b="1" dirty="0">
                <a:solidFill>
                  <a:srgbClr val="FF0000"/>
                </a:solidFill>
                <a:latin typeface="微軟正黑體" panose="020B0604030504040204" pitchFamily="34" charset="-120"/>
                <a:ea typeface="微軟正黑體" panose="020B0604030504040204" pitchFamily="34" charset="-120"/>
              </a:rPr>
              <a:t>佐證者，免逐項記明</a:t>
            </a:r>
            <a:r>
              <a:rPr lang="zh-TW" altLang="en-US" sz="2200" dirty="0">
                <a:solidFill>
                  <a:schemeClr val="tx1"/>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9668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22</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(14/18)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(3/7)</a:t>
              </a:r>
            </a:p>
          </p:txBody>
        </p:sp>
      </p:grpSp>
      <p:sp>
        <p:nvSpPr>
          <p:cNvPr id="11" name="Rectangle 3"/>
          <p:cNvSpPr>
            <a:spLocks noGrp="1" noChangeArrowheads="1"/>
          </p:cNvSpPr>
          <p:nvPr>
            <p:ph sz="quarter" idx="1"/>
          </p:nvPr>
        </p:nvSpPr>
        <p:spPr>
          <a:xfrm>
            <a:off x="620996" y="1303020"/>
            <a:ext cx="8038909" cy="3741420"/>
          </a:xfrm>
        </p:spPr>
        <p:txBody>
          <a:bodyPr>
            <a:noAutofit/>
          </a:bodyPr>
          <a:lstStyle/>
          <a:p>
            <a:pPr marL="0" indent="0" algn="just" hangingPunct="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三</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電子發票之報支原則：</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hangingPunct="0">
              <a:lnSpc>
                <a:spcPct val="120000"/>
              </a:lnSpc>
              <a:spcBef>
                <a:spcPts val="40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1.</a:t>
            </a:r>
            <a:r>
              <a:rPr lang="zh-TW" altLang="en-US" sz="2200" spc="-50" dirty="0">
                <a:solidFill>
                  <a:schemeClr val="tx1"/>
                </a:solidFill>
                <a:latin typeface="微軟正黑體" panose="020B0604030504040204" pitchFamily="34" charset="-120"/>
                <a:ea typeface="微軟正黑體" panose="020B0604030504040204" pitchFamily="34" charset="-120"/>
              </a:rPr>
              <a:t>紙本電子發票證明聯之取得，依電子發票實施作業要點規定</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hangingPunct="0">
              <a:lnSpc>
                <a:spcPct val="120000"/>
              </a:lnSpc>
              <a:spcBef>
                <a:spcPts val="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   </a:t>
            </a:r>
            <a:r>
              <a:rPr lang="zh-TW" altLang="en-US" sz="2200" spc="-50" dirty="0">
                <a:solidFill>
                  <a:schemeClr val="tx1"/>
                </a:solidFill>
                <a:latin typeface="微軟正黑體" panose="020B0604030504040204" pitchFamily="34" charset="-120"/>
                <a:ea typeface="微軟正黑體" panose="020B0604030504040204" pitchFamily="34" charset="-120"/>
              </a:rPr>
              <a:t>由</a:t>
            </a:r>
            <a:r>
              <a:rPr lang="zh-TW" altLang="en-US" sz="2200" b="1" spc="-50" dirty="0">
                <a:solidFill>
                  <a:srgbClr val="FF0000"/>
                </a:solidFill>
                <a:latin typeface="微軟正黑體" panose="020B0604030504040204" pitchFamily="34" charset="-120"/>
                <a:ea typeface="微軟正黑體" panose="020B0604030504040204" pitchFamily="34" charset="-120"/>
              </a:rPr>
              <a:t>營業人提供</a:t>
            </a:r>
            <a:r>
              <a:rPr lang="zh-TW" altLang="en-US" sz="2200" spc="-50" dirty="0">
                <a:solidFill>
                  <a:schemeClr val="tx1"/>
                </a:solidFill>
                <a:latin typeface="微軟正黑體" panose="020B0604030504040204" pitchFamily="34" charset="-120"/>
                <a:ea typeface="微軟正黑體" panose="020B0604030504040204" pitchFamily="34" charset="-120"/>
              </a:rPr>
              <a:t>或</a:t>
            </a:r>
            <a:r>
              <a:rPr lang="zh-TW" altLang="en-US" sz="2200" b="1" spc="-50" dirty="0">
                <a:solidFill>
                  <a:srgbClr val="FF0000"/>
                </a:solidFill>
                <a:latin typeface="微軟正黑體" panose="020B0604030504040204" pitchFamily="34" charset="-120"/>
                <a:ea typeface="微軟正黑體" panose="020B0604030504040204" pitchFamily="34" charset="-120"/>
              </a:rPr>
              <a:t>機關自行下載</a:t>
            </a:r>
            <a:r>
              <a:rPr lang="zh-TW" altLang="en-US" sz="2200" spc="-50" dirty="0">
                <a:solidFill>
                  <a:schemeClr val="tx1"/>
                </a:solidFill>
                <a:latin typeface="微軟正黑體" panose="020B0604030504040204" pitchFamily="34" charset="-120"/>
                <a:ea typeface="微軟正黑體" panose="020B0604030504040204" pitchFamily="34" charset="-120"/>
              </a:rPr>
              <a:t>列印，均得作為支出憑證。</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algn="dist" hangingPunct="0">
              <a:lnSpc>
                <a:spcPct val="120000"/>
              </a:lnSpc>
              <a:spcBef>
                <a:spcPts val="40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2.</a:t>
            </a:r>
            <a:r>
              <a:rPr lang="zh-TW" altLang="en-US" sz="2200" spc="-50" dirty="0">
                <a:solidFill>
                  <a:schemeClr val="tx1"/>
                </a:solidFill>
                <a:latin typeface="微軟正黑體" panose="020B0604030504040204" pitchFamily="34" charset="-120"/>
                <a:ea typeface="微軟正黑體" panose="020B0604030504040204" pitchFamily="34" charset="-120"/>
              </a:rPr>
              <a:t>機關取得紙本電子發票證明聯為支出憑證者，經手人</a:t>
            </a:r>
            <a:r>
              <a:rPr lang="zh-TW" altLang="en-US" sz="2200" b="1" spc="-50" dirty="0">
                <a:solidFill>
                  <a:srgbClr val="FF0000"/>
                </a:solidFill>
                <a:latin typeface="微軟正黑體" panose="020B0604030504040204" pitchFamily="34" charset="-120"/>
                <a:ea typeface="微軟正黑體" panose="020B0604030504040204" pitchFamily="34" charset="-120"/>
              </a:rPr>
              <a:t>無須</a:t>
            </a:r>
            <a:endParaRPr lang="en-US" altLang="zh-TW" sz="2200" b="1" spc="-50" dirty="0">
              <a:solidFill>
                <a:srgbClr val="FF0000"/>
              </a:solidFill>
              <a:latin typeface="微軟正黑體" panose="020B0604030504040204" pitchFamily="34" charset="-120"/>
              <a:ea typeface="微軟正黑體" panose="020B0604030504040204" pitchFamily="34" charset="-120"/>
            </a:endParaRPr>
          </a:p>
          <a:p>
            <a:pPr marL="447675" indent="0" algn="dist" hangingPunct="0">
              <a:lnSpc>
                <a:spcPct val="120000"/>
              </a:lnSpc>
              <a:spcBef>
                <a:spcPts val="0"/>
              </a:spcBef>
              <a:buNone/>
            </a:pPr>
            <a:r>
              <a:rPr lang="en-US" altLang="zh-TW" sz="2200" b="1" spc="-50" dirty="0">
                <a:solidFill>
                  <a:srgbClr val="FF0000"/>
                </a:solidFill>
                <a:latin typeface="微軟正黑體" panose="020B0604030504040204" pitchFamily="34" charset="-120"/>
                <a:ea typeface="微軟正黑體" panose="020B0604030504040204" pitchFamily="34" charset="-120"/>
              </a:rPr>
              <a:t>   </a:t>
            </a:r>
            <a:r>
              <a:rPr lang="zh-TW" altLang="en-US" sz="2200" spc="-50" dirty="0">
                <a:solidFill>
                  <a:schemeClr val="tx1"/>
                </a:solidFill>
                <a:latin typeface="微軟正黑體" panose="020B0604030504040204" pitchFamily="34" charset="-120"/>
                <a:ea typeface="微軟正黑體" panose="020B0604030504040204" pitchFamily="34" charset="-120"/>
              </a:rPr>
              <a:t>於發票或申請動支經費文件①</a:t>
            </a:r>
            <a:r>
              <a:rPr lang="zh-TW" altLang="en-US" sz="2200" b="1" spc="-50" dirty="0">
                <a:solidFill>
                  <a:srgbClr val="FF0000"/>
                </a:solidFill>
                <a:latin typeface="微軟正黑體" panose="020B0604030504040204" pitchFamily="34" charset="-120"/>
                <a:ea typeface="微軟正黑體" panose="020B0604030504040204" pitchFamily="34" charset="-120"/>
              </a:rPr>
              <a:t>註記</a:t>
            </a:r>
            <a:r>
              <a:rPr lang="zh-TW" altLang="en-US" sz="2200" spc="-50" dirty="0">
                <a:solidFill>
                  <a:schemeClr val="tx1"/>
                </a:solidFill>
                <a:latin typeface="微軟正黑體" panose="020B0604030504040204" pitchFamily="34" charset="-120"/>
                <a:ea typeface="微軟正黑體" panose="020B0604030504040204" pitchFamily="34" charset="-120"/>
              </a:rPr>
              <a:t>發票</a:t>
            </a:r>
            <a:r>
              <a:rPr lang="zh-TW" altLang="en-US" sz="2200" b="1" spc="-50" dirty="0">
                <a:solidFill>
                  <a:srgbClr val="FF0000"/>
                </a:solidFill>
                <a:latin typeface="微軟正黑體" panose="020B0604030504040204" pitchFamily="34" charset="-120"/>
                <a:ea typeface="微軟正黑體" panose="020B0604030504040204" pitchFamily="34" charset="-120"/>
              </a:rPr>
              <a:t>字軌號碼</a:t>
            </a:r>
            <a:r>
              <a:rPr lang="zh-TW" altLang="en-US" sz="2200" spc="-50" dirty="0">
                <a:solidFill>
                  <a:schemeClr val="tx1"/>
                </a:solidFill>
                <a:latin typeface="微軟正黑體" panose="020B0604030504040204" pitchFamily="34" charset="-120"/>
                <a:ea typeface="微軟正黑體" panose="020B0604030504040204" pitchFamily="34" charset="-120"/>
              </a:rPr>
              <a:t>，亦</a:t>
            </a:r>
            <a:r>
              <a:rPr lang="zh-TW" altLang="en-US" sz="2200" b="1" spc="-50" dirty="0">
                <a:solidFill>
                  <a:srgbClr val="FF0000"/>
                </a:solidFill>
                <a:latin typeface="微軟正黑體" panose="020B0604030504040204" pitchFamily="34" charset="-120"/>
                <a:ea typeface="微軟正黑體" panose="020B0604030504040204" pitchFamily="34" charset="-120"/>
              </a:rPr>
              <a:t>無須</a:t>
            </a:r>
            <a:r>
              <a:rPr lang="zh-TW" altLang="en-US" sz="2200" spc="-50" dirty="0">
                <a:solidFill>
                  <a:schemeClr val="tx1"/>
                </a:solidFill>
                <a:latin typeface="微軟正黑體" panose="020B0604030504040204" pitchFamily="34" charset="-120"/>
                <a:ea typeface="微軟正黑體" panose="020B0604030504040204" pitchFamily="34" charset="-120"/>
              </a:rPr>
              <a:t>另</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hangingPunct="0">
              <a:lnSpc>
                <a:spcPct val="120000"/>
              </a:lnSpc>
              <a:spcBef>
                <a:spcPts val="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   </a:t>
            </a:r>
            <a:r>
              <a:rPr lang="zh-TW" altLang="en-US" sz="2200" spc="-50" dirty="0">
                <a:solidFill>
                  <a:schemeClr val="tx1"/>
                </a:solidFill>
                <a:latin typeface="微軟正黑體" panose="020B0604030504040204" pitchFamily="34" charset="-120"/>
                <a:ea typeface="微軟正黑體" panose="020B0604030504040204" pitchFamily="34" charset="-120"/>
              </a:rPr>
              <a:t>行</a:t>
            </a:r>
            <a:r>
              <a:rPr lang="zh-TW" altLang="en-US" sz="2200" b="1" spc="-50" dirty="0">
                <a:solidFill>
                  <a:srgbClr val="FF0000"/>
                </a:solidFill>
                <a:latin typeface="微軟正黑體" panose="020B0604030504040204" pitchFamily="34" charset="-120"/>
                <a:ea typeface="微軟正黑體" panose="020B0604030504040204" pitchFamily="34" charset="-120"/>
              </a:rPr>
              <a:t>複印及簽名</a:t>
            </a:r>
            <a:r>
              <a:rPr lang="zh-TW" altLang="en-US" sz="2200" spc="-50" dirty="0">
                <a:solidFill>
                  <a:schemeClr val="tx1"/>
                </a:solidFill>
                <a:latin typeface="微軟正黑體" panose="020B0604030504040204" pitchFamily="34" charset="-120"/>
                <a:ea typeface="微軟正黑體" panose="020B0604030504040204" pitchFamily="34" charset="-120"/>
              </a:rPr>
              <a:t>；其未列明營業人名稱②者，</a:t>
            </a:r>
            <a:r>
              <a:rPr lang="zh-TW" altLang="en-US" sz="2200" b="1" spc="-50" dirty="0">
                <a:solidFill>
                  <a:srgbClr val="FF0000"/>
                </a:solidFill>
                <a:latin typeface="微軟正黑體" panose="020B0604030504040204" pitchFamily="34" charset="-120"/>
                <a:ea typeface="微軟正黑體" panose="020B0604030504040204" pitchFamily="34" charset="-120"/>
              </a:rPr>
              <a:t>得免予補正</a:t>
            </a:r>
            <a:r>
              <a:rPr lang="zh-TW" altLang="en-US" sz="2200" spc="-50" dirty="0">
                <a:solidFill>
                  <a:schemeClr val="tx1"/>
                </a:solidFill>
                <a:latin typeface="微軟正黑體" panose="020B0604030504040204" pitchFamily="34" charset="-120"/>
                <a:ea typeface="微軟正黑體" panose="020B0604030504040204" pitchFamily="34" charset="-120"/>
              </a:rPr>
              <a:t>。</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a:lnSpc>
                <a:spcPct val="110000"/>
              </a:lnSpc>
              <a:spcBef>
                <a:spcPts val="600"/>
              </a:spcBef>
              <a:buNone/>
            </a:pP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附註</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：①如黏貼憑證用紙。</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92288" indent="-217488">
              <a:lnSpc>
                <a:spcPct val="110000"/>
              </a:lnSpc>
              <a:spcBef>
                <a:spcPts val="400"/>
              </a:spcBef>
              <a:buNone/>
            </a:pPr>
            <a:r>
              <a:rPr lang="zh-TW" altLang="en-US" sz="1800" dirty="0">
                <a:solidFill>
                  <a:schemeClr val="tx1"/>
                </a:solidFill>
                <a:latin typeface="微軟正黑體" panose="020B0604030504040204" pitchFamily="34" charset="-120"/>
                <a:ea typeface="微軟正黑體" panose="020B0604030504040204" pitchFamily="34" charset="-120"/>
              </a:rPr>
              <a:t>②如電子發票上係顯示「</a:t>
            </a:r>
            <a:r>
              <a:rPr lang="en-US" altLang="zh-TW" sz="1800" dirty="0">
                <a:solidFill>
                  <a:schemeClr val="tx1"/>
                </a:solidFill>
                <a:latin typeface="微軟正黑體" panose="020B0604030504040204" pitchFamily="34" charset="-120"/>
                <a:ea typeface="微軟正黑體" panose="020B0604030504040204" pitchFamily="34" charset="-120"/>
              </a:rPr>
              <a:t>7-11</a:t>
            </a:r>
            <a:r>
              <a:rPr lang="zh-TW" altLang="en-US" sz="1800" dirty="0">
                <a:solidFill>
                  <a:schemeClr val="tx1"/>
                </a:solidFill>
                <a:latin typeface="微軟正黑體" panose="020B0604030504040204" pitchFamily="34" charset="-120"/>
                <a:ea typeface="微軟正黑體" panose="020B0604030504040204" pitchFamily="34" charset="-120"/>
              </a:rPr>
              <a:t>」，但其實際營業人名稱為「統一超商股份有限公司新竹縣</a:t>
            </a:r>
            <a:r>
              <a:rPr lang="en-US" altLang="zh-TW" sz="1800" dirty="0">
                <a:solidFill>
                  <a:schemeClr val="tx1"/>
                </a:solidFill>
                <a:latin typeface="微軟正黑體" panose="020B0604030504040204" pitchFamily="34" charset="-120"/>
                <a:ea typeface="微軟正黑體" panose="020B0604030504040204" pitchFamily="34" charset="-120"/>
              </a:rPr>
              <a:t>12345</a:t>
            </a:r>
            <a:r>
              <a:rPr lang="zh-TW" altLang="en-US" sz="1800" dirty="0">
                <a:solidFill>
                  <a:schemeClr val="tx1"/>
                </a:solidFill>
                <a:latin typeface="微軟正黑體" panose="020B0604030504040204" pitchFamily="34" charset="-120"/>
                <a:ea typeface="微軟正黑體" panose="020B0604030504040204" pitchFamily="34" charset="-120"/>
              </a:rPr>
              <a:t>分公司」。</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nSpc>
                <a:spcPct val="110000"/>
              </a:lnSpc>
              <a:spcBef>
                <a:spcPts val="400"/>
              </a:spcBef>
              <a:buNone/>
            </a:pPr>
            <a:endParaRPr lang="en-US" altLang="zh-TW" sz="22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400"/>
              </a:spcBef>
              <a:buNone/>
            </a:pP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064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23</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(15/18)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(4/7)</a:t>
              </a:r>
            </a:p>
          </p:txBody>
        </p:sp>
      </p:grpSp>
      <p:sp>
        <p:nvSpPr>
          <p:cNvPr id="11" name="Rectangle 3"/>
          <p:cNvSpPr>
            <a:spLocks noGrp="1" noChangeArrowheads="1"/>
          </p:cNvSpPr>
          <p:nvPr>
            <p:ph sz="quarter" idx="1"/>
          </p:nvPr>
        </p:nvSpPr>
        <p:spPr>
          <a:xfrm>
            <a:off x="620996" y="1303020"/>
            <a:ext cx="8038909" cy="3741420"/>
          </a:xfrm>
        </p:spPr>
        <p:txBody>
          <a:bodyPr>
            <a:noAutofit/>
          </a:bodyPr>
          <a:lstStyle/>
          <a:p>
            <a:pPr marL="0" indent="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三</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電子發票之報支原則：</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3.</a:t>
            </a:r>
            <a:r>
              <a:rPr lang="zh-TW" altLang="en-US" sz="2200" dirty="0">
                <a:solidFill>
                  <a:schemeClr val="tx1"/>
                </a:solidFill>
                <a:latin typeface="微軟正黑體" panose="020B0604030504040204" pitchFamily="34" charset="-120"/>
                <a:ea typeface="微軟正黑體" panose="020B0604030504040204" pitchFamily="34" charset="-120"/>
              </a:rPr>
              <a:t>採行電子化核銷作業並向電子發票廠商辦理採購，已透</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過本府電子請購及電子核銷系統介接財政部電子發票整</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合平台，取得電子發票資訊辦理核銷，</a:t>
            </a:r>
            <a:r>
              <a:rPr lang="zh-TW" altLang="en-US" sz="2200" b="1" dirty="0">
                <a:solidFill>
                  <a:srgbClr val="FF0000"/>
                </a:solidFill>
                <a:latin typeface="微軟正黑體" panose="020B0604030504040204" pitchFamily="34" charset="-120"/>
                <a:ea typeface="微軟正黑體" panose="020B0604030504040204" pitchFamily="34" charset="-120"/>
              </a:rPr>
              <a:t>無須</a:t>
            </a:r>
            <a:r>
              <a:rPr lang="zh-TW" altLang="en-US" sz="2200" dirty="0">
                <a:solidFill>
                  <a:schemeClr val="tx1"/>
                </a:solidFill>
                <a:latin typeface="微軟正黑體" panose="020B0604030504040204" pitchFamily="34" charset="-120"/>
                <a:ea typeface="微軟正黑體" panose="020B0604030504040204" pitchFamily="34" charset="-120"/>
              </a:rPr>
              <a:t>再</a:t>
            </a:r>
            <a:r>
              <a:rPr lang="zh-TW" altLang="en-US" sz="2200" b="1" dirty="0">
                <a:solidFill>
                  <a:srgbClr val="FF0000"/>
                </a:solidFill>
                <a:latin typeface="微軟正黑體" panose="020B0604030504040204" pitchFamily="34" charset="-120"/>
                <a:ea typeface="微軟正黑體" panose="020B0604030504040204" pitchFamily="34" charset="-120"/>
              </a:rPr>
              <a:t>取得</a:t>
            </a:r>
            <a:r>
              <a:rPr lang="zh-TW" altLang="en-US" sz="2200" dirty="0">
                <a:solidFill>
                  <a:schemeClr val="tx1"/>
                </a:solidFill>
                <a:latin typeface="微軟正黑體" panose="020B0604030504040204" pitchFamily="34" charset="-120"/>
                <a:ea typeface="微軟正黑體" panose="020B0604030504040204" pitchFamily="34" charset="-120"/>
              </a:rPr>
              <a:t>電子</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發票證明聯。</a:t>
            </a:r>
          </a:p>
          <a:p>
            <a:pPr marL="0" indent="0">
              <a:lnSpc>
                <a:spcPct val="110000"/>
              </a:lnSpc>
              <a:spcBef>
                <a:spcPts val="400"/>
              </a:spcBef>
              <a:buNone/>
            </a:pP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1099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24</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(16/18)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(5/7)</a:t>
              </a:r>
            </a:p>
          </p:txBody>
        </p:sp>
      </p:grpSp>
      <p:sp>
        <p:nvSpPr>
          <p:cNvPr id="46" name="Rectangle 3"/>
          <p:cNvSpPr>
            <a:spLocks noGrp="1" noChangeArrowheads="1"/>
          </p:cNvSpPr>
          <p:nvPr>
            <p:ph sz="quarter" idx="1"/>
          </p:nvPr>
        </p:nvSpPr>
        <p:spPr>
          <a:xfrm>
            <a:off x="620997" y="1356360"/>
            <a:ext cx="7719126" cy="3093720"/>
          </a:xfrm>
        </p:spPr>
        <p:txBody>
          <a:bodyPr>
            <a:noAutofit/>
          </a:bodyPr>
          <a:lstStyle/>
          <a:p>
            <a:pPr marL="0" inden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四</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個人信用卡支付款項處理原則：</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各機關採購單位辦理採購，以及非專任採購業務人員而經</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常辦理採購事項者，</a:t>
            </a:r>
            <a:r>
              <a:rPr lang="zh-TW" altLang="en-US" sz="2100" b="1" dirty="0">
                <a:solidFill>
                  <a:srgbClr val="FF0000"/>
                </a:solidFill>
                <a:latin typeface="微軟正黑體" panose="020B0604030504040204" pitchFamily="34" charset="-120"/>
                <a:ea typeface="微軟正黑體" panose="020B0604030504040204" pitchFamily="34" charset="-120"/>
              </a:rPr>
              <a:t>應由機關直接支付予廠商</a:t>
            </a:r>
            <a:r>
              <a:rPr lang="zh-TW" altLang="en-US" sz="2100" dirty="0">
                <a:solidFill>
                  <a:schemeClr val="tx1"/>
                </a:solidFill>
                <a:latin typeface="微軟正黑體" panose="020B0604030504040204" pitchFamily="34" charset="-120"/>
                <a:ea typeface="微軟正黑體" panose="020B0604030504040204" pitchFamily="34" charset="-120"/>
              </a:rPr>
              <a:t>，或以政府</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採購卡支付。</a:t>
            </a: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倘因公務需要，得由員工以個人信用卡先行墊付後，再行</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請款。</a:t>
            </a: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3.</a:t>
            </a:r>
            <a:r>
              <a:rPr lang="zh-TW" altLang="en-US" sz="2100" dirty="0">
                <a:solidFill>
                  <a:schemeClr val="tx1"/>
                </a:solidFill>
                <a:latin typeface="微軟正黑體" panose="020B0604030504040204" pitchFamily="34" charset="-120"/>
                <a:ea typeface="微軟正黑體" panose="020B0604030504040204" pitchFamily="34" charset="-120"/>
              </a:rPr>
              <a:t>機關償付員工墊付款項時，按員工所提支出憑證所載全額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支付，</a:t>
            </a:r>
            <a:r>
              <a:rPr lang="zh-TW" altLang="en-US" sz="2100" b="1" dirty="0">
                <a:solidFill>
                  <a:srgbClr val="FF0000"/>
                </a:solidFill>
                <a:latin typeface="微軟正黑體" panose="020B0604030504040204" pitchFamily="34" charset="-120"/>
                <a:ea typeface="微軟正黑體" panose="020B0604030504040204" pitchFamily="34" charset="-120"/>
              </a:rPr>
              <a:t>無須扣減信用卡優惠價值</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nSpc>
                <a:spcPct val="120000"/>
              </a:lnSpc>
              <a:spcBef>
                <a:spcPts val="0"/>
              </a:spcBef>
              <a:buNone/>
            </a:pP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332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25</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(17/18)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(6/7)</a:t>
              </a:r>
            </a:p>
          </p:txBody>
        </p:sp>
      </p:grpSp>
      <p:sp>
        <p:nvSpPr>
          <p:cNvPr id="46" name="Rectangle 3"/>
          <p:cNvSpPr>
            <a:spLocks noGrp="1" noChangeArrowheads="1"/>
          </p:cNvSpPr>
          <p:nvPr>
            <p:ph sz="quarter" idx="1"/>
          </p:nvPr>
        </p:nvSpPr>
        <p:spPr>
          <a:xfrm>
            <a:off x="620997" y="1371600"/>
            <a:ext cx="7719126" cy="3154680"/>
          </a:xfrm>
        </p:spPr>
        <p:txBody>
          <a:bodyPr>
            <a:noAutofit/>
          </a:bodyPr>
          <a:lstStyle/>
          <a:p>
            <a:pPr marL="444500" lvl="0" indent="-444500" algn="just">
              <a:lnSpc>
                <a:spcPct val="120000"/>
              </a:lnSpc>
              <a:spcBef>
                <a:spcPts val="400"/>
              </a:spcBef>
              <a:buNone/>
            </a:pP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五</a:t>
            </a: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各項採購之付款，應於廠商提出估驗或階段完成之證明文件       後，</a:t>
            </a:r>
            <a:r>
              <a:rPr lang="en-US" altLang="zh-TW" sz="2100" b="1" dirty="0">
                <a:solidFill>
                  <a:srgbClr val="FF0000"/>
                </a:solidFill>
                <a:latin typeface="微軟正黑體" panose="020B0604030504040204" pitchFamily="34" charset="-120"/>
                <a:ea typeface="微軟正黑體" panose="020B0604030504040204" pitchFamily="34" charset="-120"/>
              </a:rPr>
              <a:t>15</a:t>
            </a:r>
            <a:r>
              <a:rPr lang="zh-TW" altLang="en-US" sz="2100" dirty="0">
                <a:solidFill>
                  <a:prstClr val="black"/>
                </a:solidFill>
                <a:latin typeface="微軟正黑體" panose="020B0604030504040204" pitchFamily="34" charset="-120"/>
                <a:ea typeface="微軟正黑體" panose="020B0604030504040204" pitchFamily="34" charset="-120"/>
              </a:rPr>
              <a:t>日內</a:t>
            </a:r>
            <a:r>
              <a:rPr lang="zh-TW" altLang="en-US" sz="2100" dirty="0">
                <a:solidFill>
                  <a:schemeClr val="tx1"/>
                </a:solidFill>
                <a:latin typeface="微軟正黑體" panose="020B0604030504040204" pitchFamily="34" charset="-120"/>
                <a:ea typeface="微軟正黑體" panose="020B0604030504040204" pitchFamily="34" charset="-120"/>
              </a:rPr>
              <a:t>完成</a:t>
            </a:r>
            <a:r>
              <a:rPr lang="zh-TW" altLang="en-US" sz="2100" b="1" dirty="0">
                <a:solidFill>
                  <a:srgbClr val="FF0000"/>
                </a:solidFill>
                <a:latin typeface="微軟正黑體" panose="020B0604030504040204" pitchFamily="34" charset="-120"/>
                <a:ea typeface="微軟正黑體" panose="020B0604030504040204" pitchFamily="34" charset="-120"/>
              </a:rPr>
              <a:t>審核</a:t>
            </a:r>
            <a:r>
              <a:rPr lang="zh-TW" altLang="en-US" sz="2100" dirty="0">
                <a:solidFill>
                  <a:prstClr val="black"/>
                </a:solidFill>
                <a:latin typeface="微軟正黑體" panose="020B0604030504040204" pitchFamily="34" charset="-120"/>
                <a:ea typeface="微軟正黑體" panose="020B0604030504040204" pitchFamily="34" charset="-120"/>
              </a:rPr>
              <a:t>程序；接到廠商提出之請款單據後，</a:t>
            </a:r>
            <a:r>
              <a:rPr lang="en-US" altLang="zh-TW" sz="2100" b="1" dirty="0">
                <a:solidFill>
                  <a:srgbClr val="FF0000"/>
                </a:solidFill>
                <a:latin typeface="微軟正黑體" panose="020B0604030504040204" pitchFamily="34" charset="-120"/>
                <a:ea typeface="微軟正黑體" panose="020B0604030504040204" pitchFamily="34" charset="-120"/>
              </a:rPr>
              <a:t>15</a:t>
            </a:r>
            <a:r>
              <a:rPr lang="zh-TW" altLang="en-US" sz="2100" dirty="0">
                <a:solidFill>
                  <a:prstClr val="black"/>
                </a:solidFill>
                <a:latin typeface="微軟正黑體" panose="020B0604030504040204" pitchFamily="34" charset="-120"/>
                <a:ea typeface="微軟正黑體" panose="020B0604030504040204" pitchFamily="34" charset="-120"/>
              </a:rPr>
              <a:t>日內</a:t>
            </a:r>
            <a:r>
              <a:rPr lang="zh-TW" altLang="en-US" sz="2100" b="1" dirty="0">
                <a:solidFill>
                  <a:srgbClr val="FF0000"/>
                </a:solidFill>
                <a:latin typeface="微軟正黑體" panose="020B0604030504040204" pitchFamily="34" charset="-120"/>
                <a:ea typeface="微軟正黑體" panose="020B0604030504040204" pitchFamily="34" charset="-120"/>
              </a:rPr>
              <a:t>付款</a:t>
            </a:r>
            <a:r>
              <a:rPr lang="zh-TW" altLang="en-US" sz="2100" dirty="0">
                <a:solidFill>
                  <a:prstClr val="black"/>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六</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會計單位協助方式：</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會計單位應協助承辦作業人員熟悉法令規定及報支程序，</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541338" indent="84138"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並得將各單位經費支付程序之錯誤態樣及錯誤率</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次數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提</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541338" indent="84138" algn="di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報機關行政檢討或於機關內部網頁公告</a:t>
            </a:r>
            <a:r>
              <a:rPr lang="zh-TW" altLang="en-US" sz="2100" dirty="0">
                <a:solidFill>
                  <a:schemeClr val="tx1"/>
                </a:solidFill>
                <a:latin typeface="微軟正黑體" panose="020B0604030504040204" pitchFamily="34" charset="-120"/>
                <a:ea typeface="微軟正黑體" panose="020B0604030504040204" pitchFamily="34" charset="-120"/>
              </a:rPr>
              <a:t>，以提高正</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541338" indent="84138">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確作業要領。       </a:t>
            </a:r>
          </a:p>
        </p:txBody>
      </p:sp>
    </p:spTree>
    <p:extLst>
      <p:ext uri="{BB962C8B-B14F-4D97-AF65-F5344CB8AC3E}">
        <p14:creationId xmlns:p14="http://schemas.microsoft.com/office/powerpoint/2010/main" val="207223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a:spLocks noChangeAspect="1"/>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(18/18)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(7/7)</a:t>
              </a:r>
            </a:p>
          </p:txBody>
        </p:sp>
      </p:grpSp>
      <p:sp>
        <p:nvSpPr>
          <p:cNvPr id="46" name="Rectangle 3"/>
          <p:cNvSpPr>
            <a:spLocks noGrp="1" noChangeArrowheads="1"/>
          </p:cNvSpPr>
          <p:nvPr>
            <p:ph sz="quarter" idx="1"/>
          </p:nvPr>
        </p:nvSpPr>
        <p:spPr>
          <a:xfrm>
            <a:off x="620997" y="1356360"/>
            <a:ext cx="7719126" cy="3660646"/>
          </a:xfrm>
        </p:spPr>
        <p:txBody>
          <a:bodyPr>
            <a:noAutofit/>
          </a:bodyPr>
          <a:lstStyle/>
          <a:p>
            <a:pPr marL="0" inden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a:solidFill>
                  <a:schemeClr val="tx1"/>
                </a:solidFill>
                <a:latin typeface="微軟正黑體" panose="020B0604030504040204" pitchFamily="34" charset="-120"/>
                <a:ea typeface="微軟正黑體" panose="020B0604030504040204" pitchFamily="34" charset="-120"/>
              </a:rPr>
              <a:t>六</a:t>
            </a:r>
            <a:r>
              <a:rPr lang="en-US" altLang="zh-TW" sz="210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會計單位協助方式：</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lvl="0" indent="0" algn="dist">
              <a:lnSpc>
                <a:spcPct val="120000"/>
              </a:lnSpc>
              <a:spcBef>
                <a:spcPts val="400"/>
              </a:spcBef>
              <a:buNone/>
            </a:pPr>
            <a:r>
              <a:rPr lang="zh-TW" altLang="en-US" sz="2100" dirty="0">
                <a:solidFill>
                  <a:prstClr val="black"/>
                </a:solidFill>
                <a:latin typeface="微軟正黑體" panose="020B0604030504040204" pitchFamily="34" charset="-120"/>
                <a:ea typeface="微軟正黑體" panose="020B0604030504040204" pitchFamily="34" charset="-120"/>
              </a:rPr>
              <a:t>       </a:t>
            </a:r>
            <a:r>
              <a:rPr lang="en-US" altLang="zh-TW" sz="2100" dirty="0">
                <a:solidFill>
                  <a:prstClr val="black"/>
                </a:solidFill>
                <a:latin typeface="微軟正黑體" panose="020B0604030504040204" pitchFamily="34" charset="-120"/>
                <a:ea typeface="微軟正黑體" panose="020B0604030504040204" pitchFamily="34" charset="-120"/>
              </a:rPr>
              <a:t>2.</a:t>
            </a:r>
            <a:r>
              <a:rPr lang="zh-TW" altLang="en-US" sz="2100" dirty="0">
                <a:solidFill>
                  <a:prstClr val="black"/>
                </a:solidFill>
                <a:latin typeface="微軟正黑體" panose="020B0604030504040204" pitchFamily="34" charset="-120"/>
                <a:ea typeface="微軟正黑體" panose="020B0604030504040204" pitchFamily="34" charset="-120"/>
              </a:rPr>
              <a:t>為加速報支時效，會計人員在審核案件時，應將所有錯誤</a:t>
            </a:r>
            <a:endParaRPr lang="en-US" altLang="zh-TW" sz="2100" dirty="0">
              <a:solidFill>
                <a:prstClr val="black"/>
              </a:solidFill>
              <a:latin typeface="微軟正黑體" panose="020B0604030504040204" pitchFamily="34" charset="-120"/>
              <a:ea typeface="微軟正黑體" panose="020B0604030504040204" pitchFamily="34" charset="-120"/>
            </a:endParaRPr>
          </a:p>
          <a:p>
            <a:pPr marL="541338" lvl="0" indent="84138" algn="dist">
              <a:lnSpc>
                <a:spcPct val="120000"/>
              </a:lnSpc>
              <a:spcBef>
                <a:spcPts val="0"/>
              </a:spcBef>
              <a:buNone/>
            </a:pPr>
            <a:r>
              <a:rPr lang="zh-TW" altLang="en-US" sz="2100" dirty="0">
                <a:solidFill>
                  <a:prstClr val="black"/>
                </a:solidFill>
                <a:latin typeface="微軟正黑體" panose="020B0604030504040204" pitchFamily="34" charset="-120"/>
                <a:ea typeface="微軟正黑體" panose="020B0604030504040204" pitchFamily="34" charset="-120"/>
              </a:rPr>
              <a:t> 、疏漏</a:t>
            </a:r>
            <a:r>
              <a:rPr lang="zh-TW" altLang="en-US" sz="2100" b="1" dirty="0">
                <a:solidFill>
                  <a:srgbClr val="FF0000"/>
                </a:solidFill>
                <a:latin typeface="微軟正黑體" panose="020B0604030504040204" pitchFamily="34" charset="-120"/>
                <a:ea typeface="微軟正黑體" panose="020B0604030504040204" pitchFamily="34" charset="-120"/>
              </a:rPr>
              <a:t>一併告知被審核單位</a:t>
            </a:r>
            <a:r>
              <a:rPr lang="zh-TW" altLang="en-US" sz="2100" dirty="0">
                <a:solidFill>
                  <a:prstClr val="black"/>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每一案件會計單位退件原則</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541338" lvl="0" indent="84138" algn="di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以一次為限</a:t>
            </a:r>
            <a:r>
              <a:rPr lang="zh-TW" altLang="en-US" sz="2100" dirty="0">
                <a:solidFill>
                  <a:prstClr val="black"/>
                </a:solidFill>
                <a:latin typeface="微軟正黑體" panose="020B0604030504040204" pitchFamily="34" charset="-120"/>
                <a:ea typeface="微軟正黑體" panose="020B0604030504040204" pitchFamily="34" charset="-120"/>
              </a:rPr>
              <a:t>，不宜重複退件，但原退件事由未獲更</a:t>
            </a: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補</a:t>
            </a: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正者</a:t>
            </a:r>
            <a:endParaRPr lang="en-US" altLang="zh-TW" sz="2100" dirty="0">
              <a:solidFill>
                <a:prstClr val="black"/>
              </a:solidFill>
              <a:latin typeface="微軟正黑體" panose="020B0604030504040204" pitchFamily="34" charset="-120"/>
              <a:ea typeface="微軟正黑體" panose="020B0604030504040204" pitchFamily="34" charset="-120"/>
            </a:endParaRPr>
          </a:p>
          <a:p>
            <a:pPr marL="541338" lvl="0" indent="84138">
              <a:lnSpc>
                <a:spcPct val="120000"/>
              </a:lnSpc>
              <a:spcBef>
                <a:spcPts val="0"/>
              </a:spcBef>
              <a:buNone/>
            </a:pPr>
            <a:r>
              <a:rPr lang="zh-TW" altLang="en-US" sz="2100" dirty="0">
                <a:solidFill>
                  <a:prstClr val="black"/>
                </a:solidFill>
                <a:latin typeface="微軟正黑體" panose="020B0604030504040204" pitchFamily="34" charset="-120"/>
                <a:ea typeface="微軟正黑體" panose="020B0604030504040204" pitchFamily="34" charset="-120"/>
              </a:rPr>
              <a:t> 不在此限</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prstClr val="black"/>
              </a:solidFill>
              <a:latin typeface="微軟正黑體" panose="020B0604030504040204" pitchFamily="34" charset="-120"/>
              <a:ea typeface="微軟正黑體" panose="020B0604030504040204" pitchFamily="34" charset="-120"/>
            </a:endParaRPr>
          </a:p>
          <a:p>
            <a:pPr marL="0" lvl="0" indent="0" algn="dist">
              <a:lnSpc>
                <a:spcPct val="120000"/>
              </a:lnSpc>
              <a:spcBef>
                <a:spcPts val="400"/>
              </a:spcBef>
              <a:buNone/>
            </a:pPr>
            <a:r>
              <a:rPr lang="zh-TW" altLang="en-US" sz="2100" dirty="0">
                <a:solidFill>
                  <a:prstClr val="black"/>
                </a:solidFill>
                <a:latin typeface="微軟正黑體" panose="020B0604030504040204" pitchFamily="34" charset="-120"/>
                <a:ea typeface="微軟正黑體" panose="020B0604030504040204" pitchFamily="34" charset="-120"/>
              </a:rPr>
              <a:t>       </a:t>
            </a:r>
            <a:r>
              <a:rPr lang="en-US" altLang="zh-TW" sz="2100" dirty="0">
                <a:solidFill>
                  <a:prstClr val="black"/>
                </a:solidFill>
                <a:latin typeface="微軟正黑體" panose="020B0604030504040204" pitchFamily="34" charset="-120"/>
                <a:ea typeface="微軟正黑體" panose="020B0604030504040204" pitchFamily="34" charset="-120"/>
              </a:rPr>
              <a:t>3.</a:t>
            </a:r>
            <a:r>
              <a:rPr lang="zh-TW" altLang="en-US" sz="2100" dirty="0">
                <a:solidFill>
                  <a:prstClr val="black"/>
                </a:solidFill>
                <a:latin typeface="微軟正黑體" panose="020B0604030504040204" pitchFamily="34" charset="-120"/>
                <a:ea typeface="微軟正黑體" panose="020B0604030504040204" pitchFamily="34" charset="-120"/>
              </a:rPr>
              <a:t>會計單位隨時</a:t>
            </a:r>
            <a:r>
              <a:rPr lang="zh-TW" altLang="en-US" sz="2100" dirty="0">
                <a:solidFill>
                  <a:schemeClr val="tx1"/>
                </a:solidFill>
                <a:latin typeface="微軟正黑體" panose="020B0604030504040204" pitchFamily="34" charset="-120"/>
                <a:ea typeface="微軟正黑體" panose="020B0604030504040204" pitchFamily="34" charset="-120"/>
              </a:rPr>
              <a:t>將最新經費報支規定、程序及表單</a:t>
            </a:r>
            <a:r>
              <a:rPr lang="zh-TW" altLang="en-US" sz="2100" b="1" dirty="0">
                <a:solidFill>
                  <a:srgbClr val="FF0000"/>
                </a:solidFill>
                <a:latin typeface="微軟正黑體" panose="020B0604030504040204" pitchFamily="34" charset="-120"/>
                <a:ea typeface="微軟正黑體" panose="020B0604030504040204" pitchFamily="34" charset="-120"/>
              </a:rPr>
              <a:t>置於機關 </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625475" indent="0" algn="di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a:t>
            </a:r>
            <a:r>
              <a:rPr lang="en-US" altLang="zh-TW" sz="2100" b="1" dirty="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學校</a:t>
            </a:r>
            <a:r>
              <a:rPr lang="en-US" altLang="zh-TW" sz="2100" b="1" dirty="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網站</a:t>
            </a:r>
            <a:r>
              <a:rPr lang="zh-TW" altLang="en-US" sz="2100" dirty="0">
                <a:solidFill>
                  <a:schemeClr val="tx1"/>
                </a:solidFill>
                <a:latin typeface="微軟正黑體" panose="020B0604030504040204" pitchFamily="34" charset="-120"/>
                <a:ea typeface="微軟正黑體" panose="020B0604030504040204" pitchFamily="34" charset="-120"/>
              </a:rPr>
              <a:t>，以利承辦人員查參；並將經費動支及核銷規 </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定納入新進同仁教育訓練課程，廣為宣導，俾提高經費報</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支成效。</a:t>
            </a:r>
          </a:p>
        </p:txBody>
      </p:sp>
    </p:spTree>
    <p:extLst>
      <p:ext uri="{BB962C8B-B14F-4D97-AF65-F5344CB8AC3E}">
        <p14:creationId xmlns:p14="http://schemas.microsoft.com/office/powerpoint/2010/main" val="888209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27</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51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51200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一、臺北市政府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機關為辦理「○○計畫」，邀請專家學者協助研訂推</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動計畫，因某些專家時程上無法配合。承辦人甲君為提高效率，</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擬採視訊會議方式辦理，但因未具有實體的會議場所，爰此，詢</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問會計室可否給予專家們出席費，會計人員應如何回應？</a:t>
            </a:r>
          </a:p>
        </p:txBody>
      </p:sp>
      <p:sp>
        <p:nvSpPr>
          <p:cNvPr id="17" name="圓角矩形 16"/>
          <p:cNvSpPr/>
          <p:nvPr/>
        </p:nvSpPr>
        <p:spPr bwMode="auto">
          <a:xfrm>
            <a:off x="259080" y="2270760"/>
            <a:ext cx="8625840" cy="25920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70760"/>
            <a:ext cx="8370660" cy="260604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查行政院主計總處</a:t>
            </a:r>
            <a:r>
              <a:rPr lang="en-US" altLang="zh-TW" sz="2100" dirty="0">
                <a:solidFill>
                  <a:schemeClr val="tx1"/>
                </a:solidFill>
                <a:latin typeface="微軟正黑體" panose="020B0604030504040204" pitchFamily="34" charset="-120"/>
                <a:ea typeface="微軟正黑體" panose="020B0604030504040204" pitchFamily="34" charset="-120"/>
              </a:rPr>
              <a:t>103</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10</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14</a:t>
            </a:r>
            <a:r>
              <a:rPr lang="zh-TW" altLang="en-US" sz="2100" dirty="0">
                <a:solidFill>
                  <a:schemeClr val="tx1"/>
                </a:solidFill>
                <a:latin typeface="微軟正黑體" panose="020B0604030504040204" pitchFamily="34" charset="-120"/>
                <a:ea typeface="微軟正黑體" panose="020B0604030504040204" pitchFamily="34" charset="-120"/>
              </a:rPr>
              <a:t>日主基營字第</a:t>
            </a:r>
            <a:r>
              <a:rPr lang="en-US" altLang="zh-TW" sz="2100" dirty="0">
                <a:solidFill>
                  <a:schemeClr val="tx1"/>
                </a:solidFill>
                <a:latin typeface="微軟正黑體" panose="020B0604030504040204" pitchFamily="34" charset="-120"/>
                <a:ea typeface="微軟正黑體" panose="020B0604030504040204" pitchFamily="34" charset="-120"/>
              </a:rPr>
              <a:t>1030200988</a:t>
            </a:r>
            <a:r>
              <a:rPr lang="zh-TW" altLang="en-US" sz="2100" dirty="0">
                <a:solidFill>
                  <a:schemeClr val="tx1"/>
                </a:solidFill>
                <a:latin typeface="微軟正黑體" panose="020B0604030504040204" pitchFamily="34" charset="-120"/>
                <a:ea typeface="微軟正黑體" panose="020B0604030504040204" pitchFamily="34" charset="-120"/>
              </a:rPr>
              <a:t>號函</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略以：出席費之支給係就出席者之身分、會議性質及是否親自出</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席為判定依據，不因會議召開方式而有所不同，爰專家學者</a:t>
            </a:r>
            <a:r>
              <a:rPr lang="zh-TW" altLang="en-US" sz="2100" b="1" dirty="0">
                <a:solidFill>
                  <a:srgbClr val="FF0000"/>
                </a:solidFill>
                <a:latin typeface="微軟正黑體" panose="020B0604030504040204" pitchFamily="34" charset="-120"/>
                <a:ea typeface="微軟正黑體" panose="020B0604030504040204" pitchFamily="34" charset="-120"/>
              </a:rPr>
              <a:t>如經</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各機關學校認定</a:t>
            </a:r>
            <a:r>
              <a:rPr lang="zh-TW" altLang="en-US" sz="2100" dirty="0">
                <a:solidFill>
                  <a:schemeClr val="tx1"/>
                </a:solidFill>
                <a:latin typeface="微軟正黑體" panose="020B0604030504040204" pitchFamily="34" charset="-120"/>
                <a:ea typeface="微軟正黑體" panose="020B0604030504040204" pitchFamily="34" charset="-120"/>
              </a:rPr>
              <a:t>，確有親自參與具政策性或專案性之重大諮詢性</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質視訊會議之事實，可依出席費支給要點規定支領出席費。</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準此，會計人員宜告知甲君，如確認專家學者確有親自參與視訊</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會議，</a:t>
            </a:r>
            <a:r>
              <a:rPr lang="zh-TW" altLang="en-US" sz="2100" b="1" dirty="0">
                <a:solidFill>
                  <a:srgbClr val="FF0000"/>
                </a:solidFill>
                <a:latin typeface="微軟正黑體" panose="020B0604030504040204" pitchFamily="34" charset="-120"/>
                <a:ea typeface="微軟正黑體" panose="020B0604030504040204" pitchFamily="34" charset="-120"/>
              </a:rPr>
              <a:t>得依前開規定支給出席費</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88265" y="210336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1730304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28</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51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512000"/>
          </a:xfrm>
        </p:spPr>
        <p:txBody>
          <a:bodyPr anchor="ctr">
            <a:noAutofit/>
          </a:bodyPr>
          <a:lstStyle/>
          <a:p>
            <a:pPr marL="542925" indent="-542925" algn="ju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二、甲君服務於臺北市政府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機關，因業務所需聘請住在高雄的講師講 授性別主流化課程，因甲君當場未支付鐘點費，不宜請講師於領據上簽名，爰此，詢問會計室須如何支付講師鐘點費</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59080" y="2270760"/>
            <a:ext cx="8625840" cy="27051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70760"/>
            <a:ext cx="8370660" cy="270510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查「政府支出憑證處理要點」第</a:t>
            </a:r>
            <a:r>
              <a:rPr lang="en-US" altLang="zh-TW" sz="2100" dirty="0">
                <a:solidFill>
                  <a:schemeClr val="tx1"/>
                </a:solidFill>
                <a:latin typeface="微軟正黑體" panose="020B0604030504040204" pitchFamily="34" charset="-120"/>
                <a:ea typeface="微軟正黑體" panose="020B0604030504040204" pitchFamily="34" charset="-120"/>
              </a:rPr>
              <a:t>7</a:t>
            </a:r>
            <a:r>
              <a:rPr lang="zh-TW" altLang="en-US" sz="2100" dirty="0">
                <a:solidFill>
                  <a:schemeClr val="tx1"/>
                </a:solidFill>
                <a:latin typeface="微軟正黑體" panose="020B0604030504040204" pitchFamily="34" charset="-120"/>
                <a:ea typeface="微軟正黑體" panose="020B0604030504040204" pitchFamily="34" charset="-120"/>
              </a:rPr>
              <a:t>點規定略以：非屬採購案之支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出款項，以委託金融機構匯款轉帳，取得金融機構之</a:t>
            </a:r>
          </a:p>
          <a:p>
            <a:pPr marL="449263"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簽收或證明文件作為支出憑證，該項文件僅記載受款人名稱、帳</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號及金額等部分資料者，連同機關留存受款人其他相關資料，應</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符合第</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點第</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項所定收據應記載事項。</a:t>
            </a:r>
          </a:p>
          <a:p>
            <a:pPr marL="542925" indent="-542925" algn="ju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甲君得依前開規定，</a:t>
            </a:r>
            <a:r>
              <a:rPr lang="zh-TW" altLang="en-US" sz="2100" b="1" dirty="0">
                <a:solidFill>
                  <a:srgbClr val="FF0000"/>
                </a:solidFill>
                <a:latin typeface="微軟正黑體" panose="020B0604030504040204" pitchFamily="34" charset="-120"/>
                <a:ea typeface="微軟正黑體" panose="020B0604030504040204" pitchFamily="34" charset="-120"/>
              </a:rPr>
              <a:t>先確定留存受領人之相關資料</a:t>
            </a:r>
            <a:r>
              <a:rPr lang="zh-TW" altLang="en-US" sz="2100" dirty="0">
                <a:solidFill>
                  <a:schemeClr val="tx1"/>
                </a:solidFill>
                <a:latin typeface="微軟正黑體" panose="020B0604030504040204" pitchFamily="34" charset="-120"/>
                <a:ea typeface="微軟正黑體" panose="020B0604030504040204" pitchFamily="34" charset="-120"/>
              </a:rPr>
              <a:t>，倘具備支出憑證處理要點第</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點第</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項之規定，</a:t>
            </a:r>
            <a:r>
              <a:rPr lang="zh-TW" altLang="en-US" sz="2100" b="1" dirty="0">
                <a:solidFill>
                  <a:srgbClr val="FF0000"/>
                </a:solidFill>
                <a:latin typeface="微軟正黑體" panose="020B0604030504040204" pitchFamily="34" charset="-120"/>
                <a:ea typeface="微軟正黑體" panose="020B0604030504040204" pitchFamily="34" charset="-120"/>
              </a:rPr>
              <a:t>則得以金融機構匯款方式匯款至講師之帳戶</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88265" y="210336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180009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字方塊 10"/>
          <p:cNvSpPr txBox="1"/>
          <p:nvPr/>
        </p:nvSpPr>
        <p:spPr>
          <a:xfrm>
            <a:off x="1436914" y="438792"/>
            <a:ext cx="6270171" cy="677108"/>
          </a:xfrm>
          <a:prstGeom prst="rect">
            <a:avLst/>
          </a:prstGeom>
          <a:noFill/>
        </p:spPr>
        <p:txBody>
          <a:bodyPr wrap="square" rtlCol="0">
            <a:spAutoFit/>
          </a:bodyPr>
          <a:lstStyle/>
          <a:p>
            <a:pPr algn="ctr"/>
            <a:r>
              <a:rPr kumimoji="1" lang="zh-TW" altLang="en-US" sz="3800" b="1" dirty="0">
                <a:solidFill>
                  <a:schemeClr val="tx1">
                    <a:lumMod val="85000"/>
                    <a:lumOff val="15000"/>
                  </a:schemeClr>
                </a:solidFill>
                <a:latin typeface="Microsoft JhengHei" charset="-120"/>
                <a:ea typeface="Microsoft JhengHei" charset="-120"/>
                <a:cs typeface="Microsoft JhengHei" charset="-120"/>
              </a:rPr>
              <a:t>報      告      大      綱</a:t>
            </a:r>
          </a:p>
        </p:txBody>
      </p:sp>
      <p:sp>
        <p:nvSpPr>
          <p:cNvPr id="12" name="矩形 11"/>
          <p:cNvSpPr/>
          <p:nvPr/>
        </p:nvSpPr>
        <p:spPr>
          <a:xfrm>
            <a:off x="222422" y="302508"/>
            <a:ext cx="8699156" cy="4679628"/>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13" name="矩形 12"/>
          <p:cNvSpPr/>
          <p:nvPr/>
        </p:nvSpPr>
        <p:spPr>
          <a:xfrm>
            <a:off x="124691" y="178755"/>
            <a:ext cx="8894618" cy="1024402"/>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4" name="投影片編號版面配置區 3"/>
          <p:cNvSpPr>
            <a:spLocks noGrp="1"/>
          </p:cNvSpPr>
          <p:nvPr>
            <p:ph type="sldNum" sz="quarter" idx="12"/>
          </p:nvPr>
        </p:nvSpPr>
        <p:spPr/>
        <p:txBody>
          <a:bodyPr/>
          <a:lstStyle/>
          <a:p>
            <a:fld id="{D1EC50EA-AEBF-1C4D-A204-0ABFC6F22E80}" type="slidenum">
              <a:rPr kumimoji="1" lang="zh-TW" altLang="en-US" smtClean="0">
                <a:solidFill>
                  <a:srgbClr val="000000"/>
                </a:solidFill>
              </a:rPr>
              <a:t>2</a:t>
            </a:fld>
            <a:endParaRPr kumimoji="1" lang="zh-TW" altLang="en-US" dirty="0">
              <a:solidFill>
                <a:srgbClr val="000000"/>
              </a:solidFill>
            </a:endParaRPr>
          </a:p>
        </p:txBody>
      </p:sp>
      <p:grpSp>
        <p:nvGrpSpPr>
          <p:cNvPr id="2" name="群組 1">
            <a:extLst>
              <a:ext uri="{FF2B5EF4-FFF2-40B4-BE49-F238E27FC236}">
                <a16:creationId xmlns:a16="http://schemas.microsoft.com/office/drawing/2014/main" id="{54FF92D9-B574-45C7-BBC1-34A969927F4A}"/>
              </a:ext>
            </a:extLst>
          </p:cNvPr>
          <p:cNvGrpSpPr/>
          <p:nvPr/>
        </p:nvGrpSpPr>
        <p:grpSpPr>
          <a:xfrm>
            <a:off x="1659928" y="1376864"/>
            <a:ext cx="6156000" cy="3371416"/>
            <a:chOff x="1659928" y="886042"/>
            <a:chExt cx="6156000" cy="3371416"/>
          </a:xfrm>
        </p:grpSpPr>
        <p:sp>
          <p:nvSpPr>
            <p:cNvPr id="15" name="TextBox 53"/>
            <p:cNvSpPr txBox="1"/>
            <p:nvPr/>
          </p:nvSpPr>
          <p:spPr>
            <a:xfrm>
              <a:off x="1659929" y="886042"/>
              <a:ext cx="1512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6" name="TextBox 53"/>
            <p:cNvSpPr txBox="1"/>
            <p:nvPr/>
          </p:nvSpPr>
          <p:spPr>
            <a:xfrm>
              <a:off x="1666218" y="1384597"/>
              <a:ext cx="3168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7" name="TextBox 53"/>
            <p:cNvSpPr txBox="1"/>
            <p:nvPr/>
          </p:nvSpPr>
          <p:spPr>
            <a:xfrm>
              <a:off x="1659930" y="1883152"/>
              <a:ext cx="4500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參、簡化經費核銷的案例分析</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8" name="TextBox 53"/>
            <p:cNvSpPr txBox="1"/>
            <p:nvPr/>
          </p:nvSpPr>
          <p:spPr>
            <a:xfrm>
              <a:off x="1666219" y="3378817"/>
              <a:ext cx="1656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陸、結語</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9" name="TextBox 53"/>
            <p:cNvSpPr txBox="1"/>
            <p:nvPr/>
          </p:nvSpPr>
          <p:spPr>
            <a:xfrm>
              <a:off x="1666218" y="3877371"/>
              <a:ext cx="900000" cy="380087"/>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附錄</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1" name="TextBox 53">
              <a:extLst>
                <a:ext uri="{FF2B5EF4-FFF2-40B4-BE49-F238E27FC236}">
                  <a16:creationId xmlns:a16="http://schemas.microsoft.com/office/drawing/2014/main" id="{83EA4A92-38AA-43CA-875A-A5105E5B319E}"/>
                </a:ext>
              </a:extLst>
            </p:cNvPr>
            <p:cNvSpPr txBox="1"/>
            <p:nvPr/>
          </p:nvSpPr>
          <p:spPr>
            <a:xfrm>
              <a:off x="1666218" y="2381707"/>
              <a:ext cx="6149709"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2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2" name="TextBox 53">
              <a:extLst>
                <a:ext uri="{FF2B5EF4-FFF2-40B4-BE49-F238E27FC236}">
                  <a16:creationId xmlns:a16="http://schemas.microsoft.com/office/drawing/2014/main" id="{C144B89D-0B53-475F-80A2-4D9691968B8B}"/>
                </a:ext>
              </a:extLst>
            </p:cNvPr>
            <p:cNvSpPr txBox="1"/>
            <p:nvPr/>
          </p:nvSpPr>
          <p:spPr>
            <a:xfrm>
              <a:off x="1659928" y="2880262"/>
              <a:ext cx="6156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322530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29</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9" name="圓角矩形 28"/>
          <p:cNvSpPr/>
          <p:nvPr/>
        </p:nvSpPr>
        <p:spPr bwMode="auto">
          <a:xfrm>
            <a:off x="259080" y="664030"/>
            <a:ext cx="8625840" cy="100523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30" name="Rectangle 3"/>
          <p:cNvSpPr>
            <a:spLocks noGrp="1" noChangeArrowheads="1"/>
          </p:cNvSpPr>
          <p:nvPr>
            <p:ph sz="quarter" idx="1"/>
          </p:nvPr>
        </p:nvSpPr>
        <p:spPr>
          <a:xfrm>
            <a:off x="365760" y="664030"/>
            <a:ext cx="8424000" cy="1005230"/>
          </a:xfrm>
        </p:spPr>
        <p:txBody>
          <a:bodyPr anchor="ctr">
            <a:noAutofit/>
          </a:bodyPr>
          <a:lstStyle/>
          <a:p>
            <a:pPr marL="534988" indent="-534988" algn="just">
              <a:lnSpc>
                <a:spcPct val="100000"/>
              </a:lnSpc>
              <a:spcBef>
                <a:spcPts val="0"/>
              </a:spcBef>
              <a:buNone/>
            </a:pPr>
            <a:r>
              <a:rPr lang="zh-TW" altLang="en-US" sz="2100" b="1" dirty="0">
                <a:latin typeface="微軟正黑體" panose="020B0604030504040204" pitchFamily="34" charset="-120"/>
                <a:ea typeface="微軟正黑體" panose="020B0604030504040204" pitchFamily="34" charset="-120"/>
              </a:rPr>
              <a:t>三、臺北市政府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機關因業務所需邀請甲講師講授課程，甲講師由臺南搭</a:t>
            </a:r>
            <a:r>
              <a:rPr lang="zh-TW" altLang="en-US" sz="2100" b="1" dirty="0">
                <a:solidFill>
                  <a:srgbClr val="FF0000"/>
                </a:solidFill>
                <a:latin typeface="微軟正黑體" panose="020B0604030504040204" pitchFamily="34" charset="-120"/>
                <a:ea typeface="微軟正黑體" panose="020B0604030504040204" pitchFamily="34" charset="-120"/>
              </a:rPr>
              <a:t>自強號</a:t>
            </a:r>
            <a:r>
              <a:rPr lang="zh-TW" altLang="en-US" sz="2100" b="1" dirty="0">
                <a:latin typeface="微軟正黑體" panose="020B0604030504040204" pitchFamily="34" charset="-120"/>
                <a:ea typeface="微軟正黑體" panose="020B0604030504040204" pitchFamily="34" charset="-120"/>
              </a:rPr>
              <a:t>至臺北，同日由臺北改搭</a:t>
            </a:r>
            <a:r>
              <a:rPr lang="zh-TW" altLang="en-US" sz="2100" b="1" dirty="0">
                <a:solidFill>
                  <a:srgbClr val="FF0000"/>
                </a:solidFill>
                <a:latin typeface="微軟正黑體" panose="020B0604030504040204" pitchFamily="34" charset="-120"/>
                <a:ea typeface="微軟正黑體" panose="020B0604030504040204" pitchFamily="34" charset="-120"/>
              </a:rPr>
              <a:t>高鐵</a:t>
            </a:r>
            <a:r>
              <a:rPr lang="zh-TW" altLang="en-US" sz="2100" b="1" dirty="0">
                <a:latin typeface="微軟正黑體" panose="020B0604030504040204" pitchFamily="34" charset="-120"/>
                <a:ea typeface="微軟正黑體" panose="020B0604030504040204" pitchFamily="34" charset="-120"/>
              </a:rPr>
              <a:t>回臺南，請問機關可否核銷？同事件，講師是隔日由臺北回臺南，請問機關可否核銷？</a:t>
            </a:r>
          </a:p>
        </p:txBody>
      </p:sp>
      <p:sp>
        <p:nvSpPr>
          <p:cNvPr id="31" name="圓角矩形 30"/>
          <p:cNvSpPr/>
          <p:nvPr/>
        </p:nvSpPr>
        <p:spPr bwMode="auto">
          <a:xfrm>
            <a:off x="259080" y="1803819"/>
            <a:ext cx="8625840" cy="2580423"/>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32" name="Rectangle 3"/>
          <p:cNvSpPr txBox="1">
            <a:spLocks noChangeArrowheads="1"/>
          </p:cNvSpPr>
          <p:nvPr/>
        </p:nvSpPr>
        <p:spPr>
          <a:xfrm>
            <a:off x="411480" y="1833003"/>
            <a:ext cx="8370660" cy="2524987"/>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查「講座鐘點費支給表」附則第</a:t>
            </a:r>
            <a:r>
              <a:rPr lang="en-US" altLang="zh-TW" sz="2100" dirty="0">
                <a:solidFill>
                  <a:schemeClr val="tx1"/>
                </a:solidFill>
                <a:latin typeface="微軟正黑體" panose="020B0604030504040204" pitchFamily="34" charset="-120"/>
                <a:ea typeface="微軟正黑體" panose="020B0604030504040204" pitchFamily="34" charset="-120"/>
              </a:rPr>
              <a:t>5</a:t>
            </a:r>
            <a:r>
              <a:rPr lang="zh-TW" altLang="en-US" sz="2100" dirty="0">
                <a:solidFill>
                  <a:schemeClr val="tx1"/>
                </a:solidFill>
                <a:latin typeface="微軟正黑體" panose="020B0604030504040204" pitchFamily="34" charset="-120"/>
                <a:ea typeface="微軟正黑體" panose="020B0604030504040204" pitchFamily="34" charset="-120"/>
              </a:rPr>
              <a:t>點規定：主辦機關得衡酌實際</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449263"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情況，參照出差旅費規定，核實支給外聘講座交通費及國內住宿</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449263"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費。復查行政院</a:t>
            </a:r>
            <a:r>
              <a:rPr lang="en-US" altLang="zh-TW" sz="2100" dirty="0">
                <a:solidFill>
                  <a:schemeClr val="tx1"/>
                </a:solidFill>
                <a:latin typeface="微軟正黑體" panose="020B0604030504040204" pitchFamily="34" charset="-120"/>
                <a:ea typeface="微軟正黑體" panose="020B0604030504040204" pitchFamily="34" charset="-120"/>
              </a:rPr>
              <a:t>89</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6</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30</a:t>
            </a:r>
            <a:r>
              <a:rPr lang="zh-TW" altLang="en-US" sz="2100" dirty="0">
                <a:solidFill>
                  <a:schemeClr val="tx1"/>
                </a:solidFill>
                <a:latin typeface="微軟正黑體" panose="020B0604030504040204" pitchFamily="34" charset="-120"/>
                <a:ea typeface="微軟正黑體" panose="020B0604030504040204" pitchFamily="34" charset="-120"/>
              </a:rPr>
              <a:t>日台</a:t>
            </a:r>
            <a:r>
              <a:rPr lang="en-US" altLang="zh-TW" sz="2100" dirty="0">
                <a:solidFill>
                  <a:schemeClr val="tx1"/>
                </a:solidFill>
                <a:latin typeface="微軟正黑體" panose="020B0604030504040204" pitchFamily="34" charset="-120"/>
                <a:ea typeface="微軟正黑體" panose="020B0604030504040204" pitchFamily="34" charset="-120"/>
              </a:rPr>
              <a:t>89</a:t>
            </a:r>
            <a:r>
              <a:rPr lang="zh-TW" altLang="en-US" sz="2100" dirty="0">
                <a:solidFill>
                  <a:schemeClr val="tx1"/>
                </a:solidFill>
                <a:latin typeface="微軟正黑體" panose="020B0604030504040204" pitchFamily="34" charset="-120"/>
                <a:ea typeface="微軟正黑體" panose="020B0604030504040204" pitchFamily="34" charset="-120"/>
              </a:rPr>
              <a:t>院人政給字第</a:t>
            </a:r>
            <a:r>
              <a:rPr lang="en-US" altLang="zh-TW" sz="2100" dirty="0">
                <a:solidFill>
                  <a:schemeClr val="tx1"/>
                </a:solidFill>
                <a:latin typeface="微軟正黑體" panose="020B0604030504040204" pitchFamily="34" charset="-120"/>
                <a:ea typeface="微軟正黑體" panose="020B0604030504040204" pitchFamily="34" charset="-120"/>
              </a:rPr>
              <a:t>014903</a:t>
            </a:r>
            <a:r>
              <a:rPr lang="zh-TW" altLang="en-US" sz="2100" dirty="0">
                <a:solidFill>
                  <a:schemeClr val="tx1"/>
                </a:solidFill>
                <a:latin typeface="微軟正黑體" panose="020B0604030504040204" pitchFamily="34" charset="-120"/>
                <a:ea typeface="微軟正黑體" panose="020B0604030504040204" pitchFamily="34" charset="-120"/>
              </a:rPr>
              <a:t>號函略以</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449263"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：外聘講座視實際需要核實支給往返交通費，</a:t>
            </a:r>
            <a:r>
              <a:rPr lang="zh-TW" altLang="en-US" sz="2100" b="1" dirty="0">
                <a:solidFill>
                  <a:srgbClr val="FF0000"/>
                </a:solidFill>
                <a:latin typeface="微軟正黑體" panose="020B0604030504040204" pitchFamily="34" charset="-120"/>
                <a:ea typeface="微軟正黑體" panose="020B0604030504040204" pitchFamily="34" charset="-120"/>
              </a:rPr>
              <a:t>其中「核實」係指</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0" indent="449263">
              <a:lnSpc>
                <a:spcPct val="11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由訓練機構審核事實無誤後發給</a:t>
            </a:r>
            <a:r>
              <a:rPr lang="zh-TW" altLang="en-US" sz="2100" dirty="0">
                <a:solidFill>
                  <a:schemeClr val="tx1"/>
                </a:solidFill>
                <a:latin typeface="微軟正黑體" panose="020B0604030504040204" pitchFamily="34" charset="-120"/>
                <a:ea typeface="微軟正黑體" panose="020B0604030504040204" pitchFamily="34" charset="-120"/>
              </a:rPr>
              <a:t>。 </a:t>
            </a: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基此，甲講師由臺南至臺北往返之交通費，</a:t>
            </a:r>
            <a:r>
              <a:rPr lang="zh-TW" altLang="en-US" sz="2100" b="1" dirty="0">
                <a:solidFill>
                  <a:srgbClr val="FF0000"/>
                </a:solidFill>
                <a:latin typeface="微軟正黑體" panose="020B0604030504040204" pitchFamily="34" charset="-120"/>
                <a:ea typeface="微軟正黑體" panose="020B0604030504040204" pitchFamily="34" charset="-120"/>
              </a:rPr>
              <a:t>可以核銷</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又依前開規定，甲講師隔日由臺北回臺南之事實無誤，</a:t>
            </a:r>
            <a:r>
              <a:rPr lang="zh-TW" altLang="en-US" sz="2100" b="1" dirty="0">
                <a:solidFill>
                  <a:srgbClr val="FF0000"/>
                </a:solidFill>
                <a:latin typeface="微軟正黑體" panose="020B0604030504040204" pitchFamily="34" charset="-120"/>
                <a:ea typeface="微軟正黑體" panose="020B0604030504040204" pitchFamily="34" charset="-120"/>
              </a:rPr>
              <a:t>仍可核銷</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33" name="椭圆 3"/>
          <p:cNvSpPr>
            <a:spLocks noChangeAspect="1"/>
          </p:cNvSpPr>
          <p:nvPr/>
        </p:nvSpPr>
        <p:spPr bwMode="auto">
          <a:xfrm>
            <a:off x="88265" y="1636420"/>
            <a:ext cx="539750" cy="563029"/>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
        <p:nvSpPr>
          <p:cNvPr id="34" name="矩形 33"/>
          <p:cNvSpPr/>
          <p:nvPr/>
        </p:nvSpPr>
        <p:spPr>
          <a:xfrm>
            <a:off x="514759" y="4417883"/>
            <a:ext cx="8142860" cy="706347"/>
          </a:xfrm>
          <a:prstGeom prst="rect">
            <a:avLst/>
          </a:prstGeom>
          <a:solidFill>
            <a:schemeClr val="accent2">
              <a:lumMod val="20000"/>
              <a:lumOff val="80000"/>
            </a:schemeClr>
          </a:solidFill>
        </p:spPr>
        <p:txBody>
          <a:bodyPr wrap="square">
            <a:spAutoFit/>
          </a:bodyPr>
          <a:lstStyle/>
          <a:p>
            <a:pPr marL="803275" indent="-803275">
              <a:lnSpc>
                <a:spcPct val="95000"/>
              </a:lnSpc>
            </a:pPr>
            <a:r>
              <a:rPr lang="zh-TW" altLang="en-US" sz="2100" dirty="0">
                <a:latin typeface="微軟正黑體" panose="020B0604030504040204" pitchFamily="34" charset="-120"/>
                <a:ea typeface="微軟正黑體" panose="020B0604030504040204" pitchFamily="34" charset="-120"/>
              </a:rPr>
              <a:t>補充：依行政院主計總處</a:t>
            </a:r>
            <a:r>
              <a:rPr lang="en-US" altLang="zh-TW" sz="2100" dirty="0">
                <a:latin typeface="微軟正黑體" panose="020B0604030504040204" pitchFamily="34" charset="-120"/>
                <a:ea typeface="微軟正黑體" panose="020B0604030504040204" pitchFamily="34" charset="-120"/>
              </a:rPr>
              <a:t>90</a:t>
            </a:r>
            <a:r>
              <a:rPr lang="zh-TW" altLang="en-US" sz="2100" dirty="0">
                <a:latin typeface="微軟正黑體" panose="020B0604030504040204" pitchFamily="34" charset="-120"/>
                <a:ea typeface="微軟正黑體" panose="020B0604030504040204" pitchFamily="34" charset="-120"/>
              </a:rPr>
              <a:t>年</a:t>
            </a:r>
            <a:r>
              <a:rPr lang="en-US" altLang="zh-TW" sz="2100" dirty="0">
                <a:latin typeface="微軟正黑體" panose="020B0604030504040204" pitchFamily="34" charset="-120"/>
                <a:ea typeface="微軟正黑體" panose="020B0604030504040204" pitchFamily="34" charset="-120"/>
              </a:rPr>
              <a:t>4</a:t>
            </a:r>
            <a:r>
              <a:rPr lang="zh-TW" altLang="en-US" sz="2100" dirty="0">
                <a:latin typeface="微軟正黑體" panose="020B0604030504040204" pitchFamily="34" charset="-120"/>
                <a:ea typeface="微軟正黑體" panose="020B0604030504040204" pitchFamily="34" charset="-120"/>
              </a:rPr>
              <a:t>月</a:t>
            </a:r>
            <a:r>
              <a:rPr lang="en-US" altLang="zh-TW" sz="2100" dirty="0">
                <a:latin typeface="微軟正黑體" panose="020B0604030504040204" pitchFamily="34" charset="-120"/>
                <a:ea typeface="微軟正黑體" panose="020B0604030504040204" pitchFamily="34" charset="-120"/>
              </a:rPr>
              <a:t>2</a:t>
            </a:r>
            <a:r>
              <a:rPr lang="zh-TW" altLang="en-US" sz="2100" dirty="0">
                <a:latin typeface="微軟正黑體" panose="020B0604030504040204" pitchFamily="34" charset="-120"/>
                <a:ea typeface="微軟正黑體" panose="020B0604030504040204" pitchFamily="34" charset="-120"/>
              </a:rPr>
              <a:t>日台</a:t>
            </a:r>
            <a:r>
              <a:rPr lang="en-US" altLang="zh-TW" sz="2100" dirty="0">
                <a:latin typeface="微軟正黑體" panose="020B0604030504040204" pitchFamily="34" charset="-120"/>
                <a:ea typeface="微軟正黑體" panose="020B0604030504040204" pitchFamily="34" charset="-120"/>
              </a:rPr>
              <a:t>90</a:t>
            </a:r>
            <a:r>
              <a:rPr lang="zh-TW" altLang="en-US" sz="2100" dirty="0">
                <a:latin typeface="微軟正黑體" panose="020B0604030504040204" pitchFamily="34" charset="-120"/>
                <a:ea typeface="微軟正黑體" panose="020B0604030504040204" pitchFamily="34" charset="-120"/>
              </a:rPr>
              <a:t>處忠字第</a:t>
            </a:r>
            <a:r>
              <a:rPr lang="en-US" altLang="zh-TW" sz="2100" dirty="0">
                <a:latin typeface="微軟正黑體" panose="020B0604030504040204" pitchFamily="34" charset="-120"/>
                <a:ea typeface="微軟正黑體" panose="020B0604030504040204" pitchFamily="34" charset="-120"/>
              </a:rPr>
              <a:t>03098</a:t>
            </a:r>
            <a:r>
              <a:rPr lang="zh-TW" altLang="en-US" sz="2100" dirty="0">
                <a:latin typeface="微軟正黑體" panose="020B0604030504040204" pitchFamily="34" charset="-120"/>
                <a:ea typeface="微軟正黑體" panose="020B0604030504040204" pitchFamily="34" charset="-120"/>
              </a:rPr>
              <a:t>號函示略以，專家學者及外聘講座之遠程交通費，免檢附單據。</a:t>
            </a:r>
          </a:p>
        </p:txBody>
      </p:sp>
      <p:sp>
        <p:nvSpPr>
          <p:cNvPr id="35" name="左右中括弧 34"/>
          <p:cNvSpPr/>
          <p:nvPr/>
        </p:nvSpPr>
        <p:spPr>
          <a:xfrm>
            <a:off x="457199" y="4428758"/>
            <a:ext cx="8268517" cy="678196"/>
          </a:xfrm>
          <a:prstGeom prst="bracketPair">
            <a:avLst/>
          </a:prstGeom>
          <a:ln w="19050">
            <a:solidFill>
              <a:schemeClr val="accent4"/>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599327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30</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1460" y="767939"/>
            <a:ext cx="8625840" cy="151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58140" y="767939"/>
            <a:ext cx="8424000" cy="151200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四、甲君於臺北市政府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機關服務，於</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a:t>
            </a:r>
            <a:r>
              <a:rPr lang="en-US" altLang="zh-TW" sz="2100" b="1" dirty="0">
                <a:latin typeface="微軟正黑體" panose="020B0604030504040204" pitchFamily="34" charset="-120"/>
                <a:ea typeface="微軟正黑體" panose="020B0604030504040204" pitchFamily="34" charset="-120"/>
              </a:rPr>
              <a:t>12</a:t>
            </a:r>
            <a:r>
              <a:rPr lang="zh-TW" altLang="en-US" sz="2100" b="1" dirty="0">
                <a:latin typeface="微軟正黑體" panose="020B0604030504040204" pitchFamily="34" charset="-120"/>
                <a:ea typeface="微軟正黑體" panose="020B0604030504040204" pitchFamily="34" charset="-120"/>
              </a:rPr>
              <a:t>月</a:t>
            </a:r>
            <a:r>
              <a:rPr lang="en-US" altLang="zh-TW" sz="2100" b="1" dirty="0">
                <a:latin typeface="微軟正黑體" panose="020B0604030504040204" pitchFamily="34" charset="-120"/>
                <a:ea typeface="微軟正黑體" panose="020B0604030504040204" pitchFamily="34" charset="-120"/>
              </a:rPr>
              <a:t>25</a:t>
            </a:r>
            <a:r>
              <a:rPr lang="zh-TW" altLang="en-US" sz="2100" b="1" dirty="0">
                <a:latin typeface="微軟正黑體" panose="020B0604030504040204" pitchFamily="34" charset="-120"/>
                <a:ea typeface="微軟正黑體" panose="020B0604030504040204" pitchFamily="34" charset="-120"/>
              </a:rPr>
              <a:t>日已簽准採購一批</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辦公用品，廠商於</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a:t>
            </a:r>
            <a:r>
              <a:rPr lang="en-US" altLang="zh-TW" sz="2100" b="1" dirty="0">
                <a:latin typeface="微軟正黑體" panose="020B0604030504040204" pitchFamily="34" charset="-120"/>
                <a:ea typeface="微軟正黑體" panose="020B0604030504040204" pitchFamily="34" charset="-120"/>
              </a:rPr>
              <a:t>12</a:t>
            </a:r>
            <a:r>
              <a:rPr lang="zh-TW" altLang="en-US" sz="2100" b="1" dirty="0">
                <a:latin typeface="微軟正黑體" panose="020B0604030504040204" pitchFamily="34" charset="-120"/>
                <a:ea typeface="微軟正黑體" panose="020B0604030504040204" pitchFamily="34" charset="-120"/>
              </a:rPr>
              <a:t>月</a:t>
            </a:r>
            <a:r>
              <a:rPr lang="en-US" altLang="zh-TW" sz="2100" b="1" dirty="0">
                <a:latin typeface="微軟正黑體" panose="020B0604030504040204" pitchFamily="34" charset="-120"/>
                <a:ea typeface="微軟正黑體" panose="020B0604030504040204" pitchFamily="34" charset="-120"/>
              </a:rPr>
              <a:t>29</a:t>
            </a:r>
            <a:r>
              <a:rPr lang="zh-TW" altLang="en-US" sz="2100" b="1" dirty="0">
                <a:latin typeface="微軟正黑體" panose="020B0604030504040204" pitchFamily="34" charset="-120"/>
                <a:ea typeface="微軟正黑體" panose="020B0604030504040204" pitchFamily="34" charset="-120"/>
              </a:rPr>
              <a:t>日交貨並開立</a:t>
            </a:r>
            <a:r>
              <a:rPr lang="en-US" altLang="zh-TW" sz="2100" b="1" dirty="0">
                <a:latin typeface="微軟正黑體" panose="020B0604030504040204" pitchFamily="34" charset="-120"/>
                <a:ea typeface="微軟正黑體" panose="020B0604030504040204" pitchFamily="34" charset="-120"/>
              </a:rPr>
              <a:t>110</a:t>
            </a:r>
            <a:r>
              <a:rPr lang="zh-TW" altLang="en-US" sz="2100" b="1" dirty="0">
                <a:latin typeface="微軟正黑體" panose="020B0604030504040204" pitchFamily="34" charset="-120"/>
                <a:ea typeface="微軟正黑體" panose="020B0604030504040204" pitchFamily="34" charset="-120"/>
              </a:rPr>
              <a:t>年度發票，甲</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君認為本採購案之預算來源為</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年度，為避免爭議，於是請教</a:t>
            </a:r>
            <a:r>
              <a:rPr lang="en-US" altLang="zh-TW" sz="2100" b="1" dirty="0">
                <a:latin typeface="微軟正黑體" panose="020B0604030504040204" pitchFamily="34" charset="-120"/>
                <a:ea typeface="微軟正黑體" panose="020B0604030504040204" pitchFamily="34" charset="-120"/>
              </a:rPr>
              <a:t>A</a:t>
            </a: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機關會計人員，此時該會計人員應如何告知甲君</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59080" y="2548356"/>
            <a:ext cx="8625840" cy="21960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548354"/>
            <a:ext cx="8370660" cy="2211186"/>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查「臺北市總決算編製作業手冊」規定略以：各機關於</a:t>
            </a:r>
            <a:r>
              <a:rPr lang="en-US" altLang="zh-TW" sz="2100" dirty="0">
                <a:solidFill>
                  <a:schemeClr val="tx1"/>
                </a:solidFill>
                <a:latin typeface="微軟正黑體" panose="020B0604030504040204" pitchFamily="34" charset="-120"/>
                <a:ea typeface="微軟正黑體" panose="020B0604030504040204" pitchFamily="34" charset="-120"/>
              </a:rPr>
              <a:t>12</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31</a:t>
            </a:r>
            <a:r>
              <a:rPr lang="zh-TW" altLang="en-US" sz="2100" dirty="0">
                <a:solidFill>
                  <a:schemeClr val="tx1"/>
                </a:solidFill>
                <a:latin typeface="微軟正黑體" panose="020B0604030504040204" pitchFamily="34" charset="-120"/>
                <a:ea typeface="微軟正黑體" panose="020B0604030504040204" pitchFamily="34" charset="-120"/>
              </a:rPr>
              <a:t>日</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前已發生債務或契約責任，應於次年</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15</a:t>
            </a:r>
            <a:r>
              <a:rPr lang="zh-TW" altLang="en-US" sz="2100" dirty="0">
                <a:solidFill>
                  <a:schemeClr val="tx1"/>
                </a:solidFill>
                <a:latin typeface="微軟正黑體" panose="020B0604030504040204" pitchFamily="34" charset="-120"/>
                <a:ea typeface="微軟正黑體" panose="020B0604030504040204" pitchFamily="34" charset="-120"/>
              </a:rPr>
              <a:t>日截止支付。</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準此，會計人員應告知甲君，依前開規定，該採購案於</a:t>
            </a:r>
            <a:r>
              <a:rPr lang="en-US" altLang="zh-TW" sz="2100" dirty="0">
                <a:solidFill>
                  <a:schemeClr val="tx1"/>
                </a:solidFill>
                <a:latin typeface="微軟正黑體" panose="020B0604030504040204" pitchFamily="34" charset="-120"/>
                <a:ea typeface="微軟正黑體" panose="020B0604030504040204" pitchFamily="34" charset="-120"/>
              </a:rPr>
              <a:t>109</a:t>
            </a:r>
            <a:r>
              <a:rPr lang="zh-TW" altLang="en-US" sz="2100" dirty="0">
                <a:solidFill>
                  <a:schemeClr val="tx1"/>
                </a:solidFill>
                <a:latin typeface="微軟正黑體" panose="020B0604030504040204" pitchFamily="34" charset="-120"/>
                <a:ea typeface="微軟正黑體" panose="020B0604030504040204" pitchFamily="34" charset="-120"/>
              </a:rPr>
              <a:t>年度</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完成交貨且無待辦理事項，即已發生債務或契約責任，雖取得</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110</a:t>
            </a:r>
            <a:r>
              <a:rPr lang="zh-TW" altLang="en-US" sz="2100" dirty="0">
                <a:solidFill>
                  <a:schemeClr val="tx1"/>
                </a:solidFill>
                <a:latin typeface="微軟正黑體" panose="020B0604030504040204" pitchFamily="34" charset="-120"/>
                <a:ea typeface="微軟正黑體" panose="020B0604030504040204" pitchFamily="34" charset="-120"/>
              </a:rPr>
              <a:t>年度發票，倘可於</a:t>
            </a:r>
            <a:r>
              <a:rPr lang="en-US" altLang="zh-TW" sz="2100" dirty="0">
                <a:solidFill>
                  <a:schemeClr val="tx1"/>
                </a:solidFill>
                <a:latin typeface="微軟正黑體" panose="020B0604030504040204" pitchFamily="34" charset="-120"/>
                <a:ea typeface="微軟正黑體" panose="020B0604030504040204" pitchFamily="34" charset="-120"/>
              </a:rPr>
              <a:t>110</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15</a:t>
            </a:r>
            <a:r>
              <a:rPr lang="zh-TW" altLang="en-US" sz="2100" dirty="0">
                <a:solidFill>
                  <a:schemeClr val="tx1"/>
                </a:solidFill>
                <a:latin typeface="微軟正黑體" panose="020B0604030504040204" pitchFamily="34" charset="-120"/>
                <a:ea typeface="微軟正黑體" panose="020B0604030504040204" pitchFamily="34" charset="-120"/>
              </a:rPr>
              <a:t>日</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出納整理期限</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前完成付款</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zh-TW" altLang="en-US" sz="2100" b="1" dirty="0">
                <a:solidFill>
                  <a:srgbClr val="FF0000"/>
                </a:solidFill>
                <a:latin typeface="微軟正黑體" panose="020B0604030504040204" pitchFamily="34" charset="-120"/>
                <a:ea typeface="微軟正黑體" panose="020B0604030504040204" pitchFamily="34" charset="-120"/>
              </a:rPr>
              <a:t>無須要求廠商改開立</a:t>
            </a:r>
            <a:r>
              <a:rPr lang="en-US" altLang="zh-TW" sz="2100" b="1" dirty="0">
                <a:solidFill>
                  <a:srgbClr val="FF0000"/>
                </a:solidFill>
                <a:latin typeface="微軟正黑體" panose="020B0604030504040204" pitchFamily="34" charset="-120"/>
                <a:ea typeface="微軟正黑體" panose="020B0604030504040204" pitchFamily="34" charset="-120"/>
              </a:rPr>
              <a:t>109</a:t>
            </a:r>
            <a:r>
              <a:rPr lang="zh-TW" altLang="en-US" sz="2100" b="1" dirty="0">
                <a:solidFill>
                  <a:srgbClr val="FF0000"/>
                </a:solidFill>
                <a:latin typeface="微軟正黑體" panose="020B0604030504040204" pitchFamily="34" charset="-120"/>
                <a:ea typeface="微軟正黑體" panose="020B0604030504040204" pitchFamily="34" charset="-120"/>
              </a:rPr>
              <a:t>年度發票</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380955"/>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1673147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31</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(5/12)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28"/>
            <a:ext cx="8625840" cy="187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87200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五、甲君於臺北市政府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機關服務，奉准採購一批物品，廠商已於</a:t>
            </a:r>
            <a:r>
              <a:rPr lang="en-US" altLang="zh-TW" sz="2100" b="1" dirty="0">
                <a:latin typeface="微軟正黑體" panose="020B0604030504040204" pitchFamily="34" charset="-120"/>
                <a:ea typeface="微軟正黑體" panose="020B0604030504040204" pitchFamily="34" charset="-120"/>
              </a:rPr>
              <a:t>109</a:t>
            </a: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年</a:t>
            </a:r>
            <a:r>
              <a:rPr lang="en-US" altLang="zh-TW" sz="2100" b="1" dirty="0">
                <a:latin typeface="微軟正黑體" panose="020B0604030504040204" pitchFamily="34" charset="-120"/>
                <a:ea typeface="微軟正黑體" panose="020B0604030504040204" pitchFamily="34" charset="-120"/>
              </a:rPr>
              <a:t>12</a:t>
            </a:r>
            <a:r>
              <a:rPr lang="zh-TW" altLang="en-US" sz="2100" b="1" dirty="0">
                <a:latin typeface="微軟正黑體" panose="020B0604030504040204" pitchFamily="34" charset="-120"/>
                <a:ea typeface="微軟正黑體" panose="020B0604030504040204" pitchFamily="34" charset="-120"/>
              </a:rPr>
              <a:t>月</a:t>
            </a:r>
            <a:r>
              <a:rPr lang="en-US" altLang="zh-TW" sz="2100" b="1" dirty="0">
                <a:latin typeface="微軟正黑體" panose="020B0604030504040204" pitchFamily="34" charset="-120"/>
                <a:ea typeface="微軟正黑體" panose="020B0604030504040204" pitchFamily="34" charset="-120"/>
              </a:rPr>
              <a:t>1</a:t>
            </a:r>
            <a:r>
              <a:rPr lang="zh-TW" altLang="en-US" sz="2100" b="1" dirty="0">
                <a:latin typeface="微軟正黑體" panose="020B0604030504040204" pitchFamily="34" charset="-120"/>
                <a:ea typeface="微軟正黑體" panose="020B0604030504040204" pitchFamily="34" charset="-120"/>
              </a:rPr>
              <a:t>日交貨並開立</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年度發票，惟甲君離職未交代承接人乙</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君辦理核銷，直至廠商催款，乙君方於</a:t>
            </a:r>
            <a:r>
              <a:rPr lang="en-US" altLang="zh-TW" sz="2100" b="1" dirty="0">
                <a:latin typeface="微軟正黑體" panose="020B0604030504040204" pitchFamily="34" charset="-120"/>
                <a:ea typeface="微軟正黑體" panose="020B0604030504040204" pitchFamily="34" charset="-120"/>
              </a:rPr>
              <a:t>110</a:t>
            </a:r>
            <a:r>
              <a:rPr lang="zh-TW" altLang="en-US" sz="2100" b="1" dirty="0">
                <a:latin typeface="微軟正黑體" panose="020B0604030504040204" pitchFamily="34" charset="-120"/>
                <a:ea typeface="微軟正黑體" panose="020B0604030504040204" pitchFamily="34" charset="-120"/>
              </a:rPr>
              <a:t>年</a:t>
            </a:r>
            <a:r>
              <a:rPr lang="en-US" altLang="zh-TW" sz="2100" b="1" dirty="0">
                <a:latin typeface="微軟正黑體" panose="020B0604030504040204" pitchFamily="34" charset="-120"/>
                <a:ea typeface="微軟正黑體" panose="020B0604030504040204" pitchFamily="34" charset="-120"/>
              </a:rPr>
              <a:t>2</a:t>
            </a:r>
            <a:r>
              <a:rPr lang="zh-TW" altLang="en-US" sz="2100" b="1" dirty="0">
                <a:latin typeface="微軟正黑體" panose="020B0604030504040204" pitchFamily="34" charset="-120"/>
                <a:ea typeface="微軟正黑體" panose="020B0604030504040204" pitchFamily="34" charset="-120"/>
              </a:rPr>
              <a:t>月辦理請款作業，</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惟乙君擔心無法核銷，欲要求廠商改開立</a:t>
            </a:r>
            <a:r>
              <a:rPr lang="en-US" altLang="zh-TW" sz="2100" b="1" dirty="0">
                <a:latin typeface="微軟正黑體" panose="020B0604030504040204" pitchFamily="34" charset="-120"/>
                <a:ea typeface="微軟正黑體" panose="020B0604030504040204" pitchFamily="34" charset="-120"/>
              </a:rPr>
              <a:t>110</a:t>
            </a:r>
            <a:r>
              <a:rPr lang="zh-TW" altLang="en-US" sz="2100" b="1" dirty="0">
                <a:latin typeface="微軟正黑體" panose="020B0604030504040204" pitchFamily="34" charset="-120"/>
                <a:ea typeface="微軟正黑體" panose="020B0604030504040204" pitchFamily="34" charset="-120"/>
              </a:rPr>
              <a:t>年度發票，並請教機</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關會計人員，此時會計人員應如何回復乙君？</a:t>
            </a:r>
          </a:p>
        </p:txBody>
      </p:sp>
      <p:sp>
        <p:nvSpPr>
          <p:cNvPr id="17" name="圓角矩形 16"/>
          <p:cNvSpPr/>
          <p:nvPr/>
        </p:nvSpPr>
        <p:spPr bwMode="auto">
          <a:xfrm>
            <a:off x="249382" y="2654290"/>
            <a:ext cx="8625840" cy="22320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01782" y="2654290"/>
            <a:ext cx="8370660" cy="223200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採購案件驗收合格後，且無履約爭議待處理事項，廠商依契約開</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立發票請款，機關即有給付義務。</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準此，會計人員應告知乙君，機關依契約已有給付義務，不宜以</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機關行政程序延遲而要求廠商改開立</a:t>
            </a:r>
            <a:r>
              <a:rPr lang="en-US" altLang="zh-TW" sz="2100" dirty="0">
                <a:solidFill>
                  <a:schemeClr val="tx1"/>
                </a:solidFill>
                <a:latin typeface="微軟正黑體" panose="020B0604030504040204" pitchFamily="34" charset="-120"/>
                <a:ea typeface="微軟正黑體" panose="020B0604030504040204" pitchFamily="34" charset="-120"/>
              </a:rPr>
              <a:t>110</a:t>
            </a:r>
            <a:r>
              <a:rPr lang="zh-TW" altLang="en-US" sz="2100" dirty="0">
                <a:solidFill>
                  <a:schemeClr val="tx1"/>
                </a:solidFill>
                <a:latin typeface="微軟正黑體" panose="020B0604030504040204" pitchFamily="34" charset="-120"/>
                <a:ea typeface="微軟正黑體" panose="020B0604030504040204" pitchFamily="34" charset="-120"/>
              </a:rPr>
              <a:t>年度發票，且在不違反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經費支用規定之原則下，</a:t>
            </a:r>
            <a:r>
              <a:rPr lang="zh-TW" altLang="en-US" sz="2100" b="1" dirty="0">
                <a:solidFill>
                  <a:srgbClr val="FF0000"/>
                </a:solidFill>
                <a:latin typeface="微軟正黑體" panose="020B0604030504040204" pitchFamily="34" charset="-120"/>
                <a:ea typeface="微軟正黑體" panose="020B0604030504040204" pitchFamily="34" charset="-120"/>
              </a:rPr>
              <a:t>可於</a:t>
            </a:r>
            <a:r>
              <a:rPr lang="en-US" altLang="zh-TW" sz="2100" b="1" dirty="0">
                <a:solidFill>
                  <a:srgbClr val="FF0000"/>
                </a:solidFill>
                <a:latin typeface="微軟正黑體" panose="020B0604030504040204" pitchFamily="34" charset="-120"/>
                <a:ea typeface="微軟正黑體" panose="020B0604030504040204" pitchFamily="34" charset="-120"/>
              </a:rPr>
              <a:t>110</a:t>
            </a:r>
            <a:r>
              <a:rPr lang="zh-TW" altLang="en-US" sz="2100" b="1" dirty="0">
                <a:solidFill>
                  <a:srgbClr val="FF0000"/>
                </a:solidFill>
                <a:latin typeface="微軟正黑體" panose="020B0604030504040204" pitchFamily="34" charset="-120"/>
                <a:ea typeface="微軟正黑體" panose="020B0604030504040204" pitchFamily="34" charset="-120"/>
              </a:rPr>
              <a:t>年度預算相關經費項下支應</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並請該室註明收件日期及理由，以釐明責任。　　</a:t>
            </a:r>
          </a:p>
        </p:txBody>
      </p:sp>
      <p:sp>
        <p:nvSpPr>
          <p:cNvPr id="8" name="椭圆 3"/>
          <p:cNvSpPr>
            <a:spLocks noChangeAspect="1"/>
          </p:cNvSpPr>
          <p:nvPr/>
        </p:nvSpPr>
        <p:spPr bwMode="auto">
          <a:xfrm>
            <a:off x="78567" y="248689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840267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32</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(6/12)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819851"/>
            <a:ext cx="8625840" cy="887679"/>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819851"/>
            <a:ext cx="8424000" cy="887679"/>
          </a:xfrm>
        </p:spPr>
        <p:txBody>
          <a:bodyPr anchor="ctr">
            <a:noAutofit/>
          </a:bodyPr>
          <a:lstStyle/>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六、購買禮品</a:t>
            </a:r>
            <a:r>
              <a:rPr lang="en-US" altLang="zh-TW" sz="2100" b="1" dirty="0">
                <a:latin typeface="微軟正黑體" panose="020B0604030504040204" pitchFamily="34" charset="-120"/>
                <a:ea typeface="微軟正黑體" panose="020B0604030504040204" pitchFamily="34" charset="-120"/>
              </a:rPr>
              <a:t>(</a:t>
            </a:r>
            <a:r>
              <a:rPr lang="zh-TW" altLang="en-US" sz="2100" b="1" dirty="0">
                <a:latin typeface="微軟正黑體" panose="020B0604030504040204" pitchFamily="34" charset="-120"/>
                <a:ea typeface="微軟正黑體" panose="020B0604030504040204" pitchFamily="34" charset="-120"/>
              </a:rPr>
              <a:t>券</a:t>
            </a:r>
            <a:r>
              <a:rPr lang="en-US" altLang="zh-TW" sz="2100" b="1" dirty="0">
                <a:latin typeface="微軟正黑體" panose="020B0604030504040204" pitchFamily="34" charset="-120"/>
                <a:ea typeface="微軟正黑體" panose="020B0604030504040204" pitchFamily="34" charset="-120"/>
              </a:rPr>
              <a:t>)</a:t>
            </a:r>
            <a:r>
              <a:rPr lang="zh-TW" altLang="en-US" sz="2100" b="1" dirty="0">
                <a:latin typeface="微軟正黑體" panose="020B0604030504040204" pitchFamily="34" charset="-120"/>
                <a:ea typeface="微軟正黑體" panose="020B0604030504040204" pitchFamily="34" charset="-120"/>
              </a:rPr>
              <a:t>是否應檢附相關獲贈人員名單，始得據以報支？</a:t>
            </a:r>
          </a:p>
        </p:txBody>
      </p:sp>
      <p:sp>
        <p:nvSpPr>
          <p:cNvPr id="17" name="圓角矩形 16"/>
          <p:cNvSpPr/>
          <p:nvPr/>
        </p:nvSpPr>
        <p:spPr bwMode="auto">
          <a:xfrm>
            <a:off x="266700" y="2030751"/>
            <a:ext cx="8625840" cy="1241367"/>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030752"/>
            <a:ext cx="8370660" cy="124809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購買禮品</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辦理經費結報時，</a:t>
            </a:r>
            <a:r>
              <a:rPr lang="zh-TW" altLang="en-US" sz="2100" b="1" dirty="0">
                <a:solidFill>
                  <a:srgbClr val="FF0000"/>
                </a:solidFill>
                <a:latin typeface="微軟正黑體" panose="020B0604030504040204" pitchFamily="34" charset="-120"/>
                <a:ea typeface="微軟正黑體" panose="020B0604030504040204" pitchFamily="34" charset="-120"/>
              </a:rPr>
              <a:t>並未規定須檢附相關獲贈人員名單</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惟</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事前簽陳時，仍應述明購買禮品</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的目的及用途</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95885" y="1863351"/>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2817416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33</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(7/12)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1460" y="809502"/>
            <a:ext cx="8625840" cy="1185552"/>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58140" y="809502"/>
            <a:ext cx="8424000" cy="1185552"/>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七、各機關因執行業務違反法規經告發處以罰鍰，可否由公款支付該</a:t>
            </a:r>
            <a:endParaRPr lang="en-US" altLang="zh-TW" sz="2100" b="1" dirty="0">
              <a:latin typeface="微軟正黑體" panose="020B0604030504040204" pitchFamily="34" charset="-120"/>
              <a:ea typeface="微軟正黑體" panose="020B0604030504040204" pitchFamily="34" charset="-120"/>
            </a:endParaRPr>
          </a:p>
          <a:p>
            <a:pPr marL="0" indent="53975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罰鍰？</a:t>
            </a:r>
          </a:p>
        </p:txBody>
      </p:sp>
      <p:sp>
        <p:nvSpPr>
          <p:cNvPr id="17" name="圓角矩形 16"/>
          <p:cNvSpPr/>
          <p:nvPr/>
        </p:nvSpPr>
        <p:spPr bwMode="auto">
          <a:xfrm>
            <a:off x="259080" y="2270759"/>
            <a:ext cx="8625840" cy="2392191"/>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70760"/>
            <a:ext cx="8370660" cy="2405149"/>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機關違反法令規定遭裁處行政罰鍰，肇因公務員違法執行業務所</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致，應予釐明相關人員執行業務有無違失責任，確實檢視管控作</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業有無應補強之處。</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又因機關屬裁罰客體負有繳納義務，為免造成遲延繳納衍生利息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、滯納金等財務損失，爰機關倘未能於法定繳納期限內，釐明相</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關人員違失責任，</a:t>
            </a:r>
            <a:r>
              <a:rPr lang="zh-TW" altLang="en-US" sz="2100" b="1" dirty="0">
                <a:solidFill>
                  <a:srgbClr val="FF0000"/>
                </a:solidFill>
                <a:latin typeface="微軟正黑體" panose="020B0604030504040204" pitchFamily="34" charset="-120"/>
                <a:ea typeface="微軟正黑體" panose="020B0604030504040204" pitchFamily="34" charset="-120"/>
              </a:rPr>
              <a:t>應先</a:t>
            </a:r>
            <a:r>
              <a:rPr lang="zh-TW" altLang="en-US" sz="2100" b="1">
                <a:solidFill>
                  <a:srgbClr val="FF0000"/>
                </a:solidFill>
                <a:latin typeface="微軟正黑體" panose="020B0604030504040204" pitchFamily="34" charset="-120"/>
                <a:ea typeface="微軟正黑體" panose="020B0604030504040204" pitchFamily="34" charset="-120"/>
              </a:rPr>
              <a:t>以公款預付完成</a:t>
            </a:r>
            <a:r>
              <a:rPr lang="zh-TW" altLang="en-US" sz="2100" b="1" dirty="0">
                <a:solidFill>
                  <a:srgbClr val="FF0000"/>
                </a:solidFill>
                <a:latin typeface="微軟正黑體" panose="020B0604030504040204" pitchFamily="34" charset="-120"/>
                <a:ea typeface="微軟正黑體" panose="020B0604030504040204" pitchFamily="34" charset="-120"/>
              </a:rPr>
              <a:t>後</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嗣後再行釐明責任 </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10336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3705397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34</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(8/12)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43933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43933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八、甲君服務於臺北市政府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機關，因公奉派至高雄出差，甲君於網路</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上訂火車票，並於便利超商取票致產生手續費。甲君是否得於差</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旅費所列交通費項下報支該手續費</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59080" y="2374028"/>
            <a:ext cx="8625840" cy="2357742"/>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374028"/>
            <a:ext cx="8370660" cy="2370513"/>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查「國內出差旅費報支要點」第</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點規定略以：旅費分為交通費</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、住宿費及雜費。復查</a:t>
            </a:r>
            <a:r>
              <a:rPr lang="en-US" altLang="zh-TW" sz="2100" dirty="0">
                <a:solidFill>
                  <a:schemeClr val="tx1"/>
                </a:solidFill>
                <a:latin typeface="微軟正黑體" panose="020B0604030504040204" pitchFamily="34" charset="-120"/>
                <a:ea typeface="微軟正黑體" panose="020B0604030504040204" pitchFamily="34" charset="-120"/>
              </a:rPr>
              <a:t>93</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12</a:t>
            </a:r>
            <a:r>
              <a:rPr lang="zh-TW" altLang="en-US" sz="2100" dirty="0">
                <a:solidFill>
                  <a:schemeClr val="tx1"/>
                </a:solidFill>
                <a:latin typeface="微軟正黑體" panose="020B0604030504040204" pitchFamily="34" charset="-120"/>
                <a:ea typeface="微軟正黑體" panose="020B0604030504040204" pitchFamily="34" charset="-120"/>
              </a:rPr>
              <a:t>月版</a:t>
            </a:r>
            <a:r>
              <a:rPr lang="en-US" altLang="zh-TW" sz="2100" dirty="0">
                <a:solidFill>
                  <a:schemeClr val="tx1"/>
                </a:solidFill>
                <a:latin typeface="微軟正黑體" panose="020B0604030504040204" pitchFamily="34" charset="-120"/>
                <a:ea typeface="微軟正黑體" panose="020B0604030504040204" pitchFamily="34" charset="-120"/>
              </a:rPr>
              <a:t>#588</a:t>
            </a:r>
            <a:r>
              <a:rPr lang="zh-TW" altLang="en-US" sz="2100" dirty="0">
                <a:solidFill>
                  <a:schemeClr val="tx1"/>
                </a:solidFill>
                <a:latin typeface="微軟正黑體" panose="020B0604030504040204" pitchFamily="34" charset="-120"/>
                <a:ea typeface="微軟正黑體" panose="020B0604030504040204" pitchFamily="34" charset="-120"/>
              </a:rPr>
              <a:t>主計月刊「主計長信箱</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」解釋鐵路局語音訂票及郵局代售火車票所收取之手續費，應屬</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雜費涵蓋項目，故不可併票價報支交通費。</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甲君因公奉派至高雄出差衍生超商</a:t>
            </a:r>
            <a:r>
              <a:rPr lang="zh-TW" altLang="en-US" sz="2100" b="1" dirty="0">
                <a:solidFill>
                  <a:srgbClr val="FF0000"/>
                </a:solidFill>
                <a:latin typeface="微軟正黑體" panose="020B0604030504040204" pitchFamily="34" charset="-120"/>
                <a:ea typeface="微軟正黑體" panose="020B0604030504040204" pitchFamily="34" charset="-120"/>
              </a:rPr>
              <a:t>取票手續費</a:t>
            </a:r>
            <a:r>
              <a:rPr lang="zh-TW" altLang="en-US" sz="2100" dirty="0">
                <a:solidFill>
                  <a:schemeClr val="tx1"/>
                </a:solidFill>
                <a:latin typeface="微軟正黑體" panose="020B0604030504040204" pitchFamily="34" charset="-120"/>
                <a:ea typeface="微軟正黑體" panose="020B0604030504040204" pitchFamily="34" charset="-120"/>
              </a:rPr>
              <a:t>，依前開規定及解</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釋，</a:t>
            </a:r>
            <a:r>
              <a:rPr lang="zh-TW" altLang="en-US" sz="2100" b="1" dirty="0">
                <a:solidFill>
                  <a:srgbClr val="FF0000"/>
                </a:solidFill>
                <a:latin typeface="微軟正黑體" panose="020B0604030504040204" pitchFamily="34" charset="-120"/>
                <a:ea typeface="微軟正黑體" panose="020B0604030504040204" pitchFamily="34" charset="-120"/>
              </a:rPr>
              <a:t>係屬雜費涵蓋項目</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不得報支交通費</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206628"/>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4067738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35</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(9/12)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91407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91407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九、</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機關因颱風造成某項設備損壞，經主管業務單位洽請某廠商估價</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須</a:t>
            </a:r>
            <a:r>
              <a:rPr lang="en-US" altLang="zh-TW" sz="2100" b="1" dirty="0">
                <a:latin typeface="微軟正黑體" panose="020B0604030504040204" pitchFamily="34" charset="-120"/>
                <a:ea typeface="微軟正黑體" panose="020B0604030504040204" pitchFamily="34" charset="-120"/>
              </a:rPr>
              <a:t>3</a:t>
            </a:r>
            <a:r>
              <a:rPr lang="zh-TW" altLang="en-US" sz="2100" b="1" dirty="0">
                <a:latin typeface="微軟正黑體" panose="020B0604030504040204" pitchFamily="34" charset="-120"/>
                <a:ea typeface="微軟正黑體" panose="020B0604030504040204" pitchFamily="34" charset="-120"/>
              </a:rPr>
              <a:t>萬元修復，該單位遂簽請動支經費並僅附上開廠商所開立估價</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單。案經會辦會計室時，內部審核人員甲君簽辦意見：本案未附</a:t>
            </a:r>
            <a:r>
              <a:rPr lang="en-US" altLang="zh-TW" sz="2100" b="1" dirty="0">
                <a:latin typeface="微軟正黑體" panose="020B0604030504040204" pitchFamily="34" charset="-120"/>
                <a:ea typeface="微軟正黑體" panose="020B0604030504040204" pitchFamily="34" charset="-120"/>
              </a:rPr>
              <a:t>3</a:t>
            </a: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張估價單，請先補附後再行簽辦，以節省公帑。此時</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機關的主辦</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會計是否應同意甲君的會簽意見</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66700" y="2811963"/>
            <a:ext cx="8625840" cy="1989513"/>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811964"/>
            <a:ext cx="8370660" cy="200029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查「中央機關未達公告金額採購招標辦法」第</a:t>
            </a:r>
            <a:r>
              <a:rPr lang="en-US" altLang="zh-TW" sz="2100" dirty="0">
                <a:solidFill>
                  <a:schemeClr val="tx1"/>
                </a:solidFill>
                <a:latin typeface="微軟正黑體" panose="020B0604030504040204" pitchFamily="34" charset="-120"/>
                <a:ea typeface="微軟正黑體" panose="020B0604030504040204" pitchFamily="34" charset="-120"/>
              </a:rPr>
              <a:t>5</a:t>
            </a:r>
            <a:r>
              <a:rPr lang="zh-TW" altLang="en-US" sz="2100" dirty="0">
                <a:solidFill>
                  <a:schemeClr val="tx1"/>
                </a:solidFill>
                <a:latin typeface="微軟正黑體" panose="020B0604030504040204" pitchFamily="34" charset="-120"/>
                <a:ea typeface="微軟正黑體" panose="020B0604030504040204" pitchFamily="34" charset="-120"/>
              </a:rPr>
              <a:t>條規定：公告金</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額十分之一以下採購之招標，得不經公告程序，逕洽廠商採購，</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免提供報價書或企劃書。</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a:t>
            </a:r>
            <a:r>
              <a:rPr lang="en-US" altLang="zh-TW" sz="2100" dirty="0">
                <a:solidFill>
                  <a:schemeClr val="tx1"/>
                </a:solidFill>
                <a:latin typeface="微軟正黑體" panose="020B0604030504040204" pitchFamily="34" charset="-120"/>
                <a:ea typeface="微軟正黑體" panose="020B0604030504040204" pitchFamily="34" charset="-120"/>
              </a:rPr>
              <a:t>A</a:t>
            </a:r>
            <a:r>
              <a:rPr lang="zh-TW" altLang="en-US" sz="2100" dirty="0">
                <a:solidFill>
                  <a:schemeClr val="tx1"/>
                </a:solidFill>
                <a:latin typeface="微軟正黑體" panose="020B0604030504040204" pitchFamily="34" charset="-120"/>
                <a:ea typeface="微軟正黑體" panose="020B0604030504040204" pitchFamily="34" charset="-120"/>
              </a:rPr>
              <a:t>機關若未訂定檢附估價單之相關規範，依前開規定可逕</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洽廠商採購，</a:t>
            </a:r>
            <a:r>
              <a:rPr lang="zh-TW" altLang="en-US" sz="2100" b="1" dirty="0">
                <a:solidFill>
                  <a:srgbClr val="FF0000"/>
                </a:solidFill>
                <a:latin typeface="微軟正黑體" panose="020B0604030504040204" pitchFamily="34" charset="-120"/>
                <a:ea typeface="微軟正黑體" panose="020B0604030504040204" pitchFamily="34" charset="-120"/>
              </a:rPr>
              <a:t>免提供估價單</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95885" y="2644563"/>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2203626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(10/12)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29"/>
            <a:ext cx="8625840" cy="2192046"/>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29"/>
            <a:ext cx="8424000" cy="2192046"/>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十、臺北市政府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機關為辦理「○○興建營運暨移轉</a:t>
            </a:r>
            <a:r>
              <a:rPr lang="en-US" altLang="zh-TW" sz="2100" b="1" dirty="0">
                <a:latin typeface="微軟正黑體" panose="020B0604030504040204" pitchFamily="34" charset="-120"/>
                <a:ea typeface="微軟正黑體" panose="020B0604030504040204" pitchFamily="34" charset="-120"/>
              </a:rPr>
              <a:t>(BOT)</a:t>
            </a:r>
            <a:r>
              <a:rPr lang="zh-TW" altLang="en-US" sz="2100" b="1" dirty="0">
                <a:latin typeface="微軟正黑體" panose="020B0604030504040204" pitchFamily="34" charset="-120"/>
                <a:ea typeface="微軟正黑體" panose="020B0604030504040204" pitchFamily="34" charset="-120"/>
              </a:rPr>
              <a:t>案」，邀請</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相關機關及專家學者召開研訂招商計畫會議，</a:t>
            </a:r>
            <a:r>
              <a:rPr lang="en-US" altLang="zh-TW" sz="2100" b="1" dirty="0">
                <a:latin typeface="微軟正黑體" panose="020B0604030504040204" pitchFamily="34" charset="-120"/>
                <a:ea typeface="微軟正黑體" panose="020B0604030504040204" pitchFamily="34" charset="-120"/>
              </a:rPr>
              <a:t>B</a:t>
            </a:r>
            <a:r>
              <a:rPr lang="zh-TW" altLang="en-US" sz="2100" b="1" dirty="0">
                <a:latin typeface="微軟正黑體" panose="020B0604030504040204" pitchFamily="34" charset="-120"/>
                <a:ea typeface="微軟正黑體" panose="020B0604030504040204" pitchFamily="34" charset="-120"/>
              </a:rPr>
              <a:t>機關為配合市府政</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策指派甲君出席上開會議。</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機關承辦人乙君認為甲君雖然為機關</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代表，但仍以其專業表達意見，與其他與會專家學者貢獻無異，</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據此，詢問會計室可否給予甲君出席費。此時，</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機關的主辦會計</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應如何回應？</a:t>
            </a:r>
          </a:p>
        </p:txBody>
      </p:sp>
      <p:sp>
        <p:nvSpPr>
          <p:cNvPr id="17" name="圓角矩形 16"/>
          <p:cNvSpPr/>
          <p:nvPr/>
        </p:nvSpPr>
        <p:spPr bwMode="auto">
          <a:xfrm>
            <a:off x="266700" y="2939656"/>
            <a:ext cx="8625840" cy="2044814"/>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939656"/>
            <a:ext cx="8370660" cy="205589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查「中央政府各機關學校出席費及稿費支給要點」第</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點</a:t>
            </a:r>
            <a:r>
              <a:rPr lang="zh-TW" altLang="en-US" sz="2100" b="1" dirty="0">
                <a:solidFill>
                  <a:srgbClr val="FF0000"/>
                </a:solidFill>
                <a:latin typeface="微軟正黑體" panose="020B0604030504040204" pitchFamily="34" charset="-120"/>
                <a:ea typeface="微軟正黑體" panose="020B0604030504040204" pitchFamily="34" charset="-120"/>
              </a:rPr>
              <a:t>規定</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「有下列情形之一者，</a:t>
            </a:r>
            <a:r>
              <a:rPr lang="zh-TW" altLang="en-US" sz="2100" b="1" dirty="0">
                <a:solidFill>
                  <a:srgbClr val="FF0000"/>
                </a:solidFill>
                <a:latin typeface="微軟正黑體" panose="020B0604030504040204" pitchFamily="34" charset="-120"/>
                <a:ea typeface="微軟正黑體" panose="020B0604030504040204" pitchFamily="34" charset="-120"/>
              </a:rPr>
              <a:t>不得支給出席費</a:t>
            </a:r>
            <a:r>
              <a:rPr lang="zh-TW" altLang="en-US" sz="2100" dirty="0">
                <a:solidFill>
                  <a:schemeClr val="tx1"/>
                </a:solidFill>
                <a:latin typeface="微軟正黑體" panose="020B0604030504040204" pitchFamily="34" charset="-120"/>
                <a:ea typeface="微軟正黑體" panose="020B0604030504040204" pitchFamily="34" charset="-120"/>
              </a:rPr>
              <a:t>：</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由本機關學校人員</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含任務編組</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或應邀機關學校指派代表出席會議。</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a:t>
            </a:r>
            <a:r>
              <a:rPr lang="en-US" altLang="zh-TW" sz="2100" dirty="0">
                <a:solidFill>
                  <a:schemeClr val="tx1"/>
                </a:solidFill>
                <a:latin typeface="微軟正黑體" panose="020B0604030504040204" pitchFamily="34" charset="-120"/>
                <a:ea typeface="微軟正黑體" panose="020B0604030504040204" pitchFamily="34" charset="-120"/>
              </a:rPr>
              <a:t>A</a:t>
            </a:r>
            <a:r>
              <a:rPr lang="zh-TW" altLang="en-US" sz="2100" dirty="0">
                <a:solidFill>
                  <a:schemeClr val="tx1"/>
                </a:solidFill>
                <a:latin typeface="微軟正黑體" panose="020B0604030504040204" pitchFamily="34" charset="-120"/>
                <a:ea typeface="微軟正黑體" panose="020B0604030504040204" pitchFamily="34" charset="-120"/>
              </a:rPr>
              <a:t>機關主辦會計應告知乙君，甲君係機關指派出席人員，</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其在會議中所表示意見即代表該機關專業意見，且依前開規定已</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明定</a:t>
            </a:r>
            <a:r>
              <a:rPr lang="zh-TW" altLang="en-US" sz="2100" b="1" dirty="0">
                <a:solidFill>
                  <a:srgbClr val="FF0000"/>
                </a:solidFill>
                <a:latin typeface="微軟正黑體" panose="020B0604030504040204" pitchFamily="34" charset="-120"/>
                <a:ea typeface="微軟正黑體" panose="020B0604030504040204" pitchFamily="34" charset="-120"/>
              </a:rPr>
              <a:t>不得支給出席費</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95885" y="2772255"/>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3315512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37</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810020"/>
            <a:ext cx="8625840" cy="8892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810020"/>
            <a:ext cx="8424000" cy="889200"/>
          </a:xfrm>
        </p:spPr>
        <p:txBody>
          <a:bodyPr anchor="ctr">
            <a:noAutofit/>
          </a:bodyPr>
          <a:lstStyle/>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十一、採總包價法計費之採購案件，機關得否要求廠商繳回節餘款？</a:t>
            </a:r>
            <a:endParaRPr lang="en-US" altLang="zh-TW" sz="2100" b="1" dirty="0">
              <a:latin typeface="微軟正黑體" panose="020B0604030504040204" pitchFamily="34" charset="-120"/>
              <a:ea typeface="微軟正黑體" panose="020B0604030504040204" pitchFamily="34" charset="-120"/>
            </a:endParaRPr>
          </a:p>
        </p:txBody>
      </p:sp>
      <p:sp>
        <p:nvSpPr>
          <p:cNvPr id="17" name="圓角矩形 16"/>
          <p:cNvSpPr/>
          <p:nvPr/>
        </p:nvSpPr>
        <p:spPr bwMode="auto">
          <a:xfrm>
            <a:off x="266700" y="2018549"/>
            <a:ext cx="8625840" cy="1450972"/>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018549"/>
            <a:ext cx="8370660" cy="1458832"/>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採總包價法計費者，除部分項目因工作範圍及內容，有另視實際履約</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情形計算服務費用，且已於招標文件</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包括契約稿</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或契約中預為載明</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者外，</a:t>
            </a:r>
            <a:r>
              <a:rPr lang="zh-TW" altLang="en-US" sz="2100" b="1" dirty="0">
                <a:solidFill>
                  <a:srgbClr val="FF0000"/>
                </a:solidFill>
                <a:latin typeface="微軟正黑體" panose="020B0604030504040204" pitchFamily="34" charset="-120"/>
                <a:ea typeface="微軟正黑體" panose="020B0604030504040204" pitchFamily="34" charset="-120"/>
              </a:rPr>
              <a:t>不應要求廠商繳回節餘款</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95885" y="1851149"/>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9082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38</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(12/12)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810020"/>
            <a:ext cx="8625840" cy="11844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810020"/>
            <a:ext cx="8424000" cy="1184400"/>
          </a:xfrm>
        </p:spPr>
        <p:txBody>
          <a:bodyPr anchor="ctr">
            <a:noAutofit/>
          </a:bodyPr>
          <a:lstStyle/>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十二、廠商承攬總價結算之營繕工程，保險費收據金額低於契約預估</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金額，得否要求扣款？</a:t>
            </a:r>
          </a:p>
        </p:txBody>
      </p:sp>
      <p:sp>
        <p:nvSpPr>
          <p:cNvPr id="17" name="圓角矩形 16"/>
          <p:cNvSpPr/>
          <p:nvPr/>
        </p:nvSpPr>
        <p:spPr bwMode="auto">
          <a:xfrm>
            <a:off x="259080" y="2268716"/>
            <a:ext cx="8625840" cy="2031905"/>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68716"/>
            <a:ext cx="8370660" cy="2042912"/>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廠商於辦妥保險後，交付保險單正本及繳費收據副本，係供機關</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審認廠商是否依約辦理投保，非作為計算應給付廠商之保費金額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採總價結算之營繕工程，廠商依約投保之實支保費雖低於契約所</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列該項目金額，機關</a:t>
            </a:r>
            <a:r>
              <a:rPr lang="zh-TW" altLang="en-US" sz="2100" b="1" dirty="0">
                <a:solidFill>
                  <a:srgbClr val="FF0000"/>
                </a:solidFill>
                <a:latin typeface="微軟正黑體" panose="020B0604030504040204" pitchFamily="34" charset="-120"/>
                <a:ea typeface="微軟正黑體" panose="020B0604030504040204" pitchFamily="34" charset="-120"/>
              </a:rPr>
              <a:t>仍應依契約所列金額支付廠商</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101317"/>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399629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1" y="575998"/>
            <a:ext cx="6932123" cy="612000"/>
            <a:chOff x="-2" y="625055"/>
            <a:chExt cx="7703130" cy="504655"/>
          </a:xfrm>
        </p:grpSpPr>
        <p:sp>
          <p:nvSpPr>
            <p:cNvPr id="13"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sz="3000" dirty="0">
                  <a:solidFill>
                    <a:schemeClr val="bg1"/>
                  </a:solidFill>
                  <a:latin typeface="微軟正黑體" panose="020B0604030504040204" pitchFamily="34" charset="-120"/>
                  <a:ea typeface="微軟正黑體" panose="020B0604030504040204" pitchFamily="34" charset="-120"/>
                  <a:cs typeface="+mn-cs"/>
                </a:rPr>
                <a:t>一、行政院推動補助經費核銷作業簡化</a:t>
              </a:r>
              <a:endParaRPr lang="zh-CN" altLang="en-US" sz="3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a:t>
            </a:fld>
            <a:endParaRPr kumimoji="1" lang="zh-TW" altLang="en-US" dirty="0"/>
          </a:p>
        </p:txBody>
      </p:sp>
      <p:pic>
        <p:nvPicPr>
          <p:cNvPr id="18" name="圖片 1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49511" y="1246685"/>
            <a:ext cx="7644978" cy="3801799"/>
          </a:xfrm>
          <a:prstGeom prst="rect">
            <a:avLst/>
          </a:prstGeom>
          <a:scene3d>
            <a:camera prst="orthographicFront"/>
            <a:lightRig rig="threePt" dir="t"/>
          </a:scene3d>
          <a:sp3d contourW="88900">
            <a:bevelT w="165100" prst="coolSlant"/>
            <a:contourClr>
              <a:srgbClr val="FFFF99"/>
            </a:contourClr>
          </a:sp3d>
        </p:spPr>
      </p:pic>
    </p:spTree>
    <p:extLst>
      <p:ext uri="{BB962C8B-B14F-4D97-AF65-F5344CB8AC3E}">
        <p14:creationId xmlns:p14="http://schemas.microsoft.com/office/powerpoint/2010/main" val="697535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39</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7321" t="1919" b="41400"/>
          <a:stretch/>
        </p:blipFill>
        <p:spPr>
          <a:xfrm>
            <a:off x="389051" y="637082"/>
            <a:ext cx="3766297" cy="3260361"/>
          </a:xfr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7308" t="76699" r="2915" b="9289"/>
          <a:stretch/>
        </p:blipFill>
        <p:spPr>
          <a:xfrm>
            <a:off x="393413" y="4184439"/>
            <a:ext cx="3761935" cy="831300"/>
          </a:xfrm>
          <a:prstGeom prst="rect">
            <a:avLst/>
          </a:prstGeom>
        </p:spPr>
      </p:pic>
      <p:sp>
        <p:nvSpPr>
          <p:cNvPr id="11" name="矩形 10"/>
          <p:cNvSpPr/>
          <p:nvPr/>
        </p:nvSpPr>
        <p:spPr>
          <a:xfrm>
            <a:off x="389051" y="3891380"/>
            <a:ext cx="3766297" cy="2930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en-US" altLang="zh-TW" sz="1000" dirty="0">
                <a:solidFill>
                  <a:schemeClr val="tx1"/>
                </a:solidFill>
                <a:latin typeface="微軟正黑體" panose="020B0604030504040204" pitchFamily="34" charset="-120"/>
                <a:ea typeface="微軟正黑體" panose="020B0604030504040204" pitchFamily="34" charset="-120"/>
              </a:rPr>
              <a:t>      </a:t>
            </a:r>
            <a:r>
              <a:rPr lang="zh-TW" altLang="en-US" sz="1000" dirty="0">
                <a:solidFill>
                  <a:schemeClr val="tx1"/>
                </a:solidFill>
                <a:latin typeface="微軟正黑體" panose="020B0604030504040204" pitchFamily="34" charset="-120"/>
                <a:ea typeface="微軟正黑體" panose="020B0604030504040204" pitchFamily="34" charset="-120"/>
              </a:rPr>
              <a:t>　　　</a:t>
            </a:r>
            <a:r>
              <a:rPr lang="en-US" altLang="zh-TW" sz="1000" dirty="0">
                <a:solidFill>
                  <a:schemeClr val="tx1"/>
                </a:solidFill>
                <a:latin typeface="微軟正黑體" panose="020B0604030504040204" pitchFamily="34" charset="-120"/>
                <a:ea typeface="微軟正黑體" panose="020B0604030504040204" pitchFamily="34" charset="-120"/>
              </a:rPr>
              <a:t> ……</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12" name="內容版面配置區 1"/>
          <p:cNvSpPr txBox="1">
            <a:spLocks/>
          </p:cNvSpPr>
          <p:nvPr/>
        </p:nvSpPr>
        <p:spPr>
          <a:xfrm>
            <a:off x="4317167" y="813449"/>
            <a:ext cx="4423327" cy="402485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20000"/>
              </a:lnSpc>
              <a:spcBef>
                <a:spcPts val="400"/>
              </a:spcBef>
              <a:buFont typeface="Arial" pitchFamily="34" charset="0"/>
              <a:buNone/>
            </a:pP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nSpc>
                <a:spcPct val="105000"/>
              </a:lnSpc>
              <a:spcBef>
                <a:spcPts val="40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        本府</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年３月５日府授主會決字第</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1103001732</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號函示略以：</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9875" indent="-269875" algn="just">
              <a:lnSpc>
                <a:spcPct val="105000"/>
              </a:lnSpc>
              <a:spcBef>
                <a:spcPts val="400"/>
              </a:spcBef>
              <a:buFont typeface="Wingdings" panose="05000000000000000000" pitchFamily="2" charset="2"/>
              <a:buChar char="Ø"/>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年度稽查本府所屬各機關實施內部控制制度情形</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內部審核及會計制度實施狀況部分</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通案缺失</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計有九項</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9875" indent="-269875" algn="just">
              <a:lnSpc>
                <a:spcPct val="105000"/>
              </a:lnSpc>
              <a:spcBef>
                <a:spcPts val="400"/>
              </a:spcBef>
              <a:buFont typeface="Wingdings" panose="05000000000000000000" pitchFamily="2" charset="2"/>
              <a:buChar char="Ø"/>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請各機關學校</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切實檢視</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，如有類此情況應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即時改善</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，並請各一級機關列為</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查核</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所屬機關學校內部控制運作情況之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必要項目</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0" name="群組 9">
            <a:extLst>
              <a:ext uri="{FF2B5EF4-FFF2-40B4-BE49-F238E27FC236}">
                <a16:creationId xmlns:a16="http://schemas.microsoft.com/office/drawing/2014/main" id="{D3613A32-ADB2-414E-8C23-4F9AEFA3FEA2}"/>
              </a:ext>
            </a:extLst>
          </p:cNvPr>
          <p:cNvGrpSpPr/>
          <p:nvPr/>
        </p:nvGrpSpPr>
        <p:grpSpPr>
          <a:xfrm>
            <a:off x="4206639" y="562552"/>
            <a:ext cx="1981886" cy="612000"/>
            <a:chOff x="-2" y="625055"/>
            <a:chExt cx="7703130" cy="504655"/>
          </a:xfrm>
        </p:grpSpPr>
        <p:sp>
          <p:nvSpPr>
            <p:cNvPr id="13" name="五边形 7">
              <a:extLst>
                <a:ext uri="{FF2B5EF4-FFF2-40B4-BE49-F238E27FC236}">
                  <a16:creationId xmlns:a16="http://schemas.microsoft.com/office/drawing/2014/main" id="{48B60245-1E2C-453D-8D66-7E9CDBE384D3}"/>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4" name="标题 3">
              <a:extLst>
                <a:ext uri="{FF2B5EF4-FFF2-40B4-BE49-F238E27FC236}">
                  <a16:creationId xmlns:a16="http://schemas.microsoft.com/office/drawing/2014/main" id="{49B42256-4E05-4386-8A91-CE6862FA3387}"/>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一、緣起</a:t>
              </a:r>
              <a:endParaRPr lang="en-US" altLang="zh-TW" sz="2000" dirty="0">
                <a:solidFill>
                  <a:srgbClr val="FFFFFF"/>
                </a:solidFill>
                <a:latin typeface="微軟正黑體" panose="020B0604030504040204" pitchFamily="34" charset="-120"/>
                <a:ea typeface="微軟正黑體" panose="020B0604030504040204" pitchFamily="34" charset="-120"/>
                <a:cs typeface="+mn-cs"/>
              </a:endParaRPr>
            </a:p>
          </p:txBody>
        </p:sp>
      </p:grpSp>
    </p:spTree>
    <p:extLst>
      <p:ext uri="{BB962C8B-B14F-4D97-AF65-F5344CB8AC3E}">
        <p14:creationId xmlns:p14="http://schemas.microsoft.com/office/powerpoint/2010/main" val="4100059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40</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03504" y="1465729"/>
            <a:ext cx="7839543" cy="3115220"/>
          </a:xfrm>
        </p:spPr>
        <p:txBody>
          <a:bodyPr>
            <a:noAutofit/>
          </a:bodyPr>
          <a:lstStyle/>
          <a:p>
            <a:pPr marL="536575" indent="-536575" algn="just">
              <a:lnSpc>
                <a:spcPct val="120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未落實憑證簡化部分</a:t>
            </a:r>
            <a:endPar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36575" indent="-536575" algn="just">
              <a:lnSpc>
                <a:spcPct val="130000"/>
              </a:lnSpc>
              <a:spcBef>
                <a:spcPts val="400"/>
              </a:spcBef>
              <a:buNone/>
            </a:pP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機關經費報支案件，其</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檢附或上傳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電子請購及電子核銷系統</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以下簡稱請購核銷系統</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文件</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未依</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臺北市推動友善經費報支環境下相關內部審核之簡化作為</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以下簡稱經費報支簡化作為</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、臺北市政府各機關採行電子請購及電子核銷系統內部審核作業應上傳憑證及文件</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以下簡稱請購核銷系統應上傳憑證及文件</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等</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相關</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檢附或上傳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至規定欄位。</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群組 6">
            <a:extLst>
              <a:ext uri="{FF2B5EF4-FFF2-40B4-BE49-F238E27FC236}">
                <a16:creationId xmlns:a16="http://schemas.microsoft.com/office/drawing/2014/main" id="{11C80720-1FB4-4675-9E68-B27C4F5B4A3E}"/>
              </a:ext>
            </a:extLst>
          </p:cNvPr>
          <p:cNvGrpSpPr/>
          <p:nvPr/>
        </p:nvGrpSpPr>
        <p:grpSpPr>
          <a:xfrm>
            <a:off x="-2280" y="562552"/>
            <a:ext cx="8352000" cy="612000"/>
            <a:chOff x="-2" y="625055"/>
            <a:chExt cx="7703130" cy="504655"/>
          </a:xfrm>
        </p:grpSpPr>
        <p:sp>
          <p:nvSpPr>
            <p:cNvPr id="8" name="五边形 7">
              <a:extLst>
                <a:ext uri="{FF2B5EF4-FFF2-40B4-BE49-F238E27FC236}">
                  <a16:creationId xmlns:a16="http://schemas.microsoft.com/office/drawing/2014/main" id="{CBB0162D-8A7A-4D52-B0FA-E8EBF44F57C5}"/>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标题 3">
              <a:extLst>
                <a:ext uri="{FF2B5EF4-FFF2-40B4-BE49-F238E27FC236}">
                  <a16:creationId xmlns:a16="http://schemas.microsoft.com/office/drawing/2014/main" id="{9F310E27-C77B-486C-BE5E-39A5EAD6CDF8}"/>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二、前述通案缺失屬內部審核之簡化作為者</a:t>
              </a:r>
              <a:r>
                <a:rPr lang="en-US" altLang="zh-TW" sz="2000" dirty="0">
                  <a:solidFill>
                    <a:srgbClr val="FFFFFF"/>
                  </a:solidFill>
                  <a:latin typeface="微軟正黑體" panose="020B0604030504040204" pitchFamily="34" charset="-120"/>
                  <a:ea typeface="微軟正黑體" panose="020B0604030504040204" pitchFamily="34" charset="-120"/>
                  <a:cs typeface="+mn-cs"/>
                </a:rPr>
                <a:t>(1/3)</a:t>
              </a:r>
            </a:p>
          </p:txBody>
        </p:sp>
      </p:grpSp>
    </p:spTree>
    <p:extLst>
      <p:ext uri="{BB962C8B-B14F-4D97-AF65-F5344CB8AC3E}">
        <p14:creationId xmlns:p14="http://schemas.microsoft.com/office/powerpoint/2010/main" val="3222809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41</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03505" y="1331259"/>
            <a:ext cx="7819372" cy="3443108"/>
          </a:xfrm>
        </p:spPr>
        <p:txBody>
          <a:bodyPr>
            <a:noAutofit/>
          </a:bodyPr>
          <a:lstStyle/>
          <a:p>
            <a:pPr marL="536575" indent="-536575" algn="just">
              <a:lnSpc>
                <a:spcPct val="120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未落實簽章簡化部分</a:t>
            </a:r>
            <a:endPar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36575" indent="3175" algn="just">
              <a:lnSpc>
                <a:spcPct val="110000"/>
              </a:lnSpc>
              <a:spcBef>
                <a:spcPts val="40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        機關經費報支案件，</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未依政府支出憑證處理要點、經費報支簡化作為、請購核銷系統應上傳憑證及文件等規定落實簽章簡化</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，如：</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39763" lvl="1" indent="-279400" algn="just">
              <a:lnSpc>
                <a:spcPct val="110000"/>
              </a:lnSpc>
              <a:spcBef>
                <a:spcPts val="400"/>
              </a:spcBef>
              <a:buFont typeface="+mj-lt"/>
              <a:buAutoNum type="arabicPeriod"/>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相關人員業於</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支出憑證</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逐級完成核簽，仍於黏貼上開支出憑證之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原始憑證黏存單重複核簽</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39763" lvl="1" indent="-279400" algn="just">
              <a:lnSpc>
                <a:spcPct val="110000"/>
              </a:lnSpc>
              <a:spcBef>
                <a:spcPts val="400"/>
              </a:spcBef>
              <a:buFont typeface="+mj-lt"/>
              <a:buAutoNum type="arabicPeriod"/>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屬內部表單之紙本憑證，仍將該</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內部表單</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列印並</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循</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完成</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核章</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後，</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再</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掃描</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上傳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請購核銷系統辦理核銷作業，致</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重複核簽</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之情事。</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群組 6">
            <a:extLst>
              <a:ext uri="{FF2B5EF4-FFF2-40B4-BE49-F238E27FC236}">
                <a16:creationId xmlns:a16="http://schemas.microsoft.com/office/drawing/2014/main" id="{ECEB65DC-A5B1-4EF2-995C-A75A9D386737}"/>
              </a:ext>
            </a:extLst>
          </p:cNvPr>
          <p:cNvGrpSpPr/>
          <p:nvPr/>
        </p:nvGrpSpPr>
        <p:grpSpPr>
          <a:xfrm>
            <a:off x="-2281" y="562552"/>
            <a:ext cx="8352000" cy="612000"/>
            <a:chOff x="-2" y="625055"/>
            <a:chExt cx="7703130" cy="504655"/>
          </a:xfrm>
        </p:grpSpPr>
        <p:sp>
          <p:nvSpPr>
            <p:cNvPr id="8" name="五边形 7">
              <a:extLst>
                <a:ext uri="{FF2B5EF4-FFF2-40B4-BE49-F238E27FC236}">
                  <a16:creationId xmlns:a16="http://schemas.microsoft.com/office/drawing/2014/main" id="{19738A52-B5FF-421D-A085-6139B29216B7}"/>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标题 3">
              <a:extLst>
                <a:ext uri="{FF2B5EF4-FFF2-40B4-BE49-F238E27FC236}">
                  <a16:creationId xmlns:a16="http://schemas.microsoft.com/office/drawing/2014/main" id="{B38C2285-EDA1-4B10-98AD-91BCF79A94A9}"/>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二、前述通案缺失屬內部審核之簡化作為者</a:t>
              </a:r>
              <a:r>
                <a:rPr lang="en-US" altLang="zh-TW" sz="2000" dirty="0">
                  <a:solidFill>
                    <a:srgbClr val="FFFFFF"/>
                  </a:solidFill>
                  <a:latin typeface="微軟正黑體" panose="020B0604030504040204" pitchFamily="34" charset="-120"/>
                  <a:ea typeface="微軟正黑體" panose="020B0604030504040204" pitchFamily="34" charset="-120"/>
                  <a:cs typeface="+mn-cs"/>
                </a:rPr>
                <a:t>(2/3)</a:t>
              </a:r>
            </a:p>
          </p:txBody>
        </p:sp>
      </p:grpSp>
    </p:spTree>
    <p:extLst>
      <p:ext uri="{BB962C8B-B14F-4D97-AF65-F5344CB8AC3E}">
        <p14:creationId xmlns:p14="http://schemas.microsoft.com/office/powerpoint/2010/main" val="3510032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1"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42</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03503" y="1164447"/>
            <a:ext cx="8444662" cy="3763898"/>
          </a:xfrm>
        </p:spPr>
        <p:txBody>
          <a:bodyPr>
            <a:noAutofit/>
          </a:bodyPr>
          <a:lstStyle/>
          <a:p>
            <a:pPr marL="536575" indent="-536575" algn="just">
              <a:lnSpc>
                <a:spcPct val="120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機關向開具電子發票廠商辦理採購，其經費報支採電子化核銷之</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案件，有仍</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取具電子發票證明聯並黏貼</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於紙本單據保管單</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保存</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之情</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事，核與臺北市政府各機關採行電子請購及電子核銷系統會計相關</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作業應行注意事項</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以下簡稱請購核銷系統應行注意事項</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之規定未</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合。</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100" dirty="0">
                <a:latin typeface="微軟正黑體" panose="020B0604030504040204" pitchFamily="34" charset="-120"/>
                <a:ea typeface="微軟正黑體" panose="020B0604030504040204" pitchFamily="34" charset="-120"/>
              </a:rPr>
              <a:t>機關經費報支採電子化核銷之案件，有</a:t>
            </a:r>
            <a:r>
              <a:rPr lang="zh-TW" altLang="zh-TW" sz="2100" b="1" dirty="0">
                <a:solidFill>
                  <a:srgbClr val="FF0000"/>
                </a:solidFill>
                <a:latin typeface="微軟正黑體" panose="020B0604030504040204" pitchFamily="34" charset="-120"/>
                <a:ea typeface="微軟正黑體" panose="020B0604030504040204" pitchFamily="34" charset="-120"/>
              </a:rPr>
              <a:t>非屬</a:t>
            </a:r>
            <a:r>
              <a:rPr lang="zh-TW" altLang="zh-TW" sz="2100" dirty="0">
                <a:latin typeface="微軟正黑體" panose="020B0604030504040204" pitchFamily="34" charset="-120"/>
                <a:ea typeface="微軟正黑體" panose="020B0604030504040204" pitchFamily="34" charset="-120"/>
              </a:rPr>
              <a:t>請購核銷系統應行注</a:t>
            </a:r>
            <a:endParaRPr lang="en-US" altLang="zh-TW" sz="2100" dirty="0">
              <a:latin typeface="微軟正黑體" panose="020B0604030504040204" pitchFamily="34" charset="-120"/>
              <a:ea typeface="微軟正黑體" panose="020B0604030504040204" pitchFamily="34" charset="-12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rPr>
              <a:t>    </a:t>
            </a:r>
            <a:r>
              <a:rPr lang="zh-TW" altLang="zh-TW" sz="2100" dirty="0">
                <a:latin typeface="微軟正黑體" panose="020B0604030504040204" pitchFamily="34" charset="-120"/>
                <a:ea typeface="微軟正黑體" panose="020B0604030504040204" pitchFamily="34" charset="-120"/>
              </a:rPr>
              <a:t>意事項</a:t>
            </a:r>
            <a:r>
              <a:rPr lang="zh-TW" altLang="zh-TW" sz="2100" b="1" dirty="0">
                <a:solidFill>
                  <a:srgbClr val="FF0000"/>
                </a:solidFill>
                <a:latin typeface="微軟正黑體" panose="020B0604030504040204" pitchFamily="34" charset="-120"/>
                <a:ea typeface="微軟正黑體" panose="020B0604030504040204" pitchFamily="34" charset="-120"/>
              </a:rPr>
              <a:t>規定之紙本憑證</a:t>
            </a:r>
            <a:r>
              <a:rPr lang="en-US" altLang="zh-TW" sz="2100" dirty="0">
                <a:latin typeface="微軟正黑體" panose="020B0604030504040204" pitchFamily="34" charset="-120"/>
                <a:ea typeface="微軟正黑體" panose="020B0604030504040204" pitchFamily="34" charset="-120"/>
              </a:rPr>
              <a:t>(</a:t>
            </a:r>
            <a:r>
              <a:rPr lang="zh-TW" altLang="zh-TW" sz="2100" dirty="0">
                <a:latin typeface="微軟正黑體" panose="020B0604030504040204" pitchFamily="34" charset="-120"/>
                <a:ea typeface="微軟正黑體" panose="020B0604030504040204" pitchFamily="34" charset="-120"/>
              </a:rPr>
              <a:t>如內部表單</a:t>
            </a:r>
            <a:r>
              <a:rPr lang="en-US" altLang="zh-TW" sz="2100" dirty="0">
                <a:latin typeface="微軟正黑體" panose="020B0604030504040204" pitchFamily="34" charset="-120"/>
                <a:ea typeface="微軟正黑體" panose="020B0604030504040204" pitchFamily="34" charset="-120"/>
              </a:rPr>
              <a:t>)</a:t>
            </a:r>
            <a:r>
              <a:rPr lang="zh-TW" altLang="zh-TW" sz="2100" dirty="0">
                <a:latin typeface="微軟正黑體" panose="020B0604030504040204" pitchFamily="34" charset="-120"/>
                <a:ea typeface="微軟正黑體" panose="020B0604030504040204" pitchFamily="34" charset="-120"/>
              </a:rPr>
              <a:t>，</a:t>
            </a:r>
            <a:r>
              <a:rPr lang="zh-TW" altLang="zh-TW" sz="2100" b="1" dirty="0">
                <a:solidFill>
                  <a:srgbClr val="FF0000"/>
                </a:solidFill>
                <a:latin typeface="微軟正黑體" panose="020B0604030504040204" pitchFamily="34" charset="-120"/>
                <a:ea typeface="微軟正黑體" panose="020B0604030504040204" pitchFamily="34" charset="-120"/>
              </a:rPr>
              <a:t>仍黏貼</a:t>
            </a:r>
            <a:r>
              <a:rPr lang="zh-TW" altLang="zh-TW" sz="2100" dirty="0">
                <a:latin typeface="微軟正黑體" panose="020B0604030504040204" pitchFamily="34" charset="-120"/>
                <a:ea typeface="微軟正黑體" panose="020B0604030504040204" pitchFamily="34" charset="-120"/>
              </a:rPr>
              <a:t>於紙本單據保管單</a:t>
            </a:r>
            <a:r>
              <a:rPr lang="zh-TW" altLang="zh-TW" sz="2100" b="1" dirty="0">
                <a:solidFill>
                  <a:srgbClr val="FF0000"/>
                </a:solidFill>
                <a:latin typeface="微軟正黑體" panose="020B0604030504040204" pitchFamily="34" charset="-120"/>
                <a:ea typeface="微軟正黑體" panose="020B0604030504040204" pitchFamily="34" charset="-120"/>
              </a:rPr>
              <a:t>保</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179387" indent="0">
              <a:lnSpc>
                <a:spcPct val="95000"/>
              </a:lnSpc>
              <a:spcBef>
                <a:spcPts val="0"/>
              </a:spcBef>
              <a:buNone/>
            </a:pPr>
            <a:r>
              <a:rPr lang="en-US" altLang="zh-TW" sz="2100" b="1" dirty="0">
                <a:solidFill>
                  <a:srgbClr val="FF0000"/>
                </a:solidFill>
                <a:latin typeface="微軟正黑體" panose="020B0604030504040204" pitchFamily="34" charset="-120"/>
                <a:ea typeface="微軟正黑體" panose="020B0604030504040204" pitchFamily="34" charset="-120"/>
              </a:rPr>
              <a:t>    </a:t>
            </a:r>
            <a:r>
              <a:rPr lang="zh-TW" altLang="zh-TW" sz="2100" b="1" dirty="0">
                <a:solidFill>
                  <a:srgbClr val="FF0000"/>
                </a:solidFill>
                <a:latin typeface="微軟正黑體" panose="020B0604030504040204" pitchFamily="34" charset="-120"/>
                <a:ea typeface="微軟正黑體" panose="020B0604030504040204" pitchFamily="34" charset="-120"/>
              </a:rPr>
              <a:t>存</a:t>
            </a:r>
            <a:r>
              <a:rPr lang="zh-TW" altLang="zh-TW" sz="2100" dirty="0">
                <a:latin typeface="微軟正黑體" panose="020B0604030504040204" pitchFamily="34" charset="-120"/>
                <a:ea typeface="微軟正黑體" panose="020B0604030504040204" pitchFamily="34" charset="-120"/>
              </a:rPr>
              <a:t>之情事。</a:t>
            </a:r>
            <a:endParaRPr lang="en-US" altLang="zh-TW" sz="2100" dirty="0">
              <a:latin typeface="微軟正黑體" panose="020B0604030504040204" pitchFamily="34" charset="-120"/>
              <a:ea typeface="微軟正黑體" panose="020B0604030504040204" pitchFamily="34" charset="-12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機關經費報支採電子化核銷之案件，有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列印</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紙本</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付款憑單陳核並</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列</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入會計憑證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保存</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之情事，核與請購核銷系統應行注意事項之規定未</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合。</a:t>
            </a:r>
          </a:p>
        </p:txBody>
      </p:sp>
      <p:grpSp>
        <p:nvGrpSpPr>
          <p:cNvPr id="7" name="群組 6">
            <a:extLst>
              <a:ext uri="{FF2B5EF4-FFF2-40B4-BE49-F238E27FC236}">
                <a16:creationId xmlns:a16="http://schemas.microsoft.com/office/drawing/2014/main" id="{661B75A3-C179-4375-9F0D-E74FEC07F4AA}"/>
              </a:ext>
            </a:extLst>
          </p:cNvPr>
          <p:cNvGrpSpPr/>
          <p:nvPr/>
        </p:nvGrpSpPr>
        <p:grpSpPr>
          <a:xfrm>
            <a:off x="-2281" y="562552"/>
            <a:ext cx="8352000" cy="612000"/>
            <a:chOff x="-2" y="625055"/>
            <a:chExt cx="7703130" cy="504655"/>
          </a:xfrm>
        </p:grpSpPr>
        <p:sp>
          <p:nvSpPr>
            <p:cNvPr id="8" name="五边形 7">
              <a:extLst>
                <a:ext uri="{FF2B5EF4-FFF2-40B4-BE49-F238E27FC236}">
                  <a16:creationId xmlns:a16="http://schemas.microsoft.com/office/drawing/2014/main" id="{3B0AFF5E-5762-45A9-B30A-435F7A55A663}"/>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标题 3">
              <a:extLst>
                <a:ext uri="{FF2B5EF4-FFF2-40B4-BE49-F238E27FC236}">
                  <a16:creationId xmlns:a16="http://schemas.microsoft.com/office/drawing/2014/main" id="{EEB4B8E2-9D1C-48FF-BABC-E21BB16EBA4F}"/>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二、前述通案缺失屬內部審核之簡化作為者</a:t>
              </a:r>
              <a:r>
                <a:rPr lang="en-US" altLang="zh-TW" sz="2000" dirty="0">
                  <a:solidFill>
                    <a:srgbClr val="FFFFFF"/>
                  </a:solidFill>
                  <a:latin typeface="微軟正黑體" panose="020B0604030504040204" pitchFamily="34" charset="-120"/>
                  <a:ea typeface="微軟正黑體" panose="020B0604030504040204" pitchFamily="34" charset="-120"/>
                  <a:cs typeface="+mn-cs"/>
                </a:rPr>
                <a:t>(3/3)</a:t>
              </a:r>
            </a:p>
          </p:txBody>
        </p:sp>
      </p:grpSp>
    </p:spTree>
    <p:extLst>
      <p:ext uri="{BB962C8B-B14F-4D97-AF65-F5344CB8AC3E}">
        <p14:creationId xmlns:p14="http://schemas.microsoft.com/office/powerpoint/2010/main" val="983070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FFCC">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43</a:t>
            </a:fld>
            <a:endParaRPr kumimoji="1" lang="zh-TW" altLang="en-US" dirty="0"/>
          </a:p>
        </p:txBody>
      </p:sp>
      <p:sp>
        <p:nvSpPr>
          <p:cNvPr id="6" name="TextBox 53"/>
          <p:cNvSpPr txBox="1"/>
          <p:nvPr/>
        </p:nvSpPr>
        <p:spPr>
          <a:xfrm>
            <a:off x="0" y="183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(1/3)</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rotWithShape="1">
          <a:blip r:embed="rId2">
            <a:extLst>
              <a:ext uri="{28A0092B-C50C-407E-A947-70E740481C1C}">
                <a14:useLocalDpi xmlns:a14="http://schemas.microsoft.com/office/drawing/2010/main" val="0"/>
              </a:ext>
            </a:extLst>
          </a:blip>
          <a:srcRect l="8093" t="8720" r="10262" b="23119"/>
          <a:stretch/>
        </p:blipFill>
        <p:spPr>
          <a:xfrm>
            <a:off x="110299" y="614597"/>
            <a:ext cx="3397116" cy="4315723"/>
          </a:xfrm>
          <a:prstGeom prst="rect">
            <a:avLst/>
          </a:prstGeom>
          <a:ln w="19050">
            <a:solidFill>
              <a:schemeClr val="tx1"/>
            </a:solidFill>
          </a:ln>
        </p:spPr>
      </p:pic>
      <p:sp>
        <p:nvSpPr>
          <p:cNvPr id="17" name="AutoShape 8"/>
          <p:cNvSpPr>
            <a:spLocks noChangeArrowheads="1"/>
          </p:cNvSpPr>
          <p:nvPr/>
        </p:nvSpPr>
        <p:spPr bwMode="auto">
          <a:xfrm>
            <a:off x="3609055" y="2010334"/>
            <a:ext cx="5424646" cy="2919985"/>
          </a:xfrm>
          <a:prstGeom prst="roundRect">
            <a:avLst>
              <a:gd name="adj" fmla="val 4845"/>
            </a:avLst>
          </a:prstGeom>
          <a:gradFill rotWithShape="1">
            <a:gsLst>
              <a:gs pos="0">
                <a:srgbClr val="FFD1D1"/>
              </a:gs>
              <a:gs pos="100000">
                <a:srgbClr val="FFFFCC"/>
              </a:gs>
            </a:gsLst>
            <a:lin ang="5400000" scaled="1"/>
          </a:gradFill>
          <a:ln w="38100" algn="ctr">
            <a:solidFill>
              <a:srgbClr val="800000"/>
            </a:solidFill>
            <a:round/>
            <a:headEnd/>
            <a:tailEnd/>
          </a:ln>
          <a:effectLs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spcAft>
                <a:spcPts val="400"/>
              </a:spcAft>
              <a:buNone/>
            </a:pPr>
            <a:r>
              <a:rPr lang="zh-TW" altLang="en-US" sz="1800" dirty="0">
                <a:latin typeface="微軟正黑體" panose="020B0604030504040204" pitchFamily="34" charset="-120"/>
                <a:ea typeface="微軟正黑體" panose="020B0604030504040204" pitchFamily="34" charset="-120"/>
              </a:rPr>
              <a:t>二、</a:t>
            </a:r>
            <a:r>
              <a:rPr lang="zh-TW" altLang="en-US" sz="1800" u="sng" dirty="0">
                <a:latin typeface="微軟正黑體" panose="020B0604030504040204" pitchFamily="34" charset="-120"/>
                <a:ea typeface="微軟正黑體" panose="020B0604030504040204" pitchFamily="34" charset="-120"/>
              </a:rPr>
              <a:t>存管原則第</a:t>
            </a:r>
            <a:r>
              <a:rPr lang="en-US" altLang="zh-TW" sz="1800" u="sng" dirty="0">
                <a:latin typeface="微軟正黑體" panose="020B0604030504040204" pitchFamily="34" charset="-120"/>
                <a:ea typeface="微軟正黑體" panose="020B0604030504040204" pitchFamily="34" charset="-120"/>
              </a:rPr>
              <a:t>3</a:t>
            </a:r>
            <a:r>
              <a:rPr lang="zh-TW" altLang="en-US" sz="1800" u="sng" dirty="0">
                <a:latin typeface="微軟正黑體" panose="020B0604030504040204" pitchFamily="34" charset="-120"/>
                <a:ea typeface="微軟正黑體" panose="020B0604030504040204" pitchFamily="34" charset="-120"/>
              </a:rPr>
              <a:t>點</a:t>
            </a:r>
            <a:endParaRPr lang="en-US" altLang="zh-TW" sz="1800" u="sng" dirty="0">
              <a:latin typeface="微軟正黑體" panose="020B0604030504040204" pitchFamily="34" charset="-120"/>
              <a:ea typeface="微軟正黑體" panose="020B0604030504040204" pitchFamily="34" charset="-120"/>
            </a:endParaRPr>
          </a:p>
          <a:p>
            <a:pPr algn="just">
              <a:spcBef>
                <a:spcPct val="0"/>
              </a:spcBef>
              <a:buNone/>
            </a:pPr>
            <a:r>
              <a:rPr lang="zh-TW" altLang="en-US" sz="1800" dirty="0">
                <a:latin typeface="微軟正黑體" panose="020B0604030504040204" pitchFamily="34" charset="-120"/>
                <a:ea typeface="微軟正黑體" panose="020B0604030504040204" pitchFamily="34" charset="-120"/>
              </a:rPr>
              <a:t>        前點第</a:t>
            </a: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項取得之</a:t>
            </a:r>
            <a:r>
              <a:rPr lang="zh-TW" altLang="en-US" sz="1800" b="1" dirty="0">
                <a:solidFill>
                  <a:srgbClr val="FF0000"/>
                </a:solidFill>
                <a:latin typeface="微軟正黑體" panose="020B0604030504040204" pitchFamily="34" charset="-120"/>
                <a:ea typeface="微軟正黑體" panose="020B0604030504040204" pitchFamily="34" charset="-120"/>
              </a:rPr>
              <a:t>紙本原件</a:t>
            </a:r>
            <a:r>
              <a:rPr lang="zh-TW" altLang="en-US" sz="1800" dirty="0">
                <a:latin typeface="微軟正黑體" panose="020B0604030504040204" pitchFamily="34" charset="-120"/>
                <a:ea typeface="微軟正黑體" panose="020B0604030504040204" pitchFamily="34" charset="-120"/>
              </a:rPr>
              <a:t>，依下列方式辦理者，得</a:t>
            </a:r>
            <a:r>
              <a:rPr lang="zh-TW" altLang="en-US" sz="1800" b="1" dirty="0">
                <a:solidFill>
                  <a:srgbClr val="FF0000"/>
                </a:solidFill>
                <a:latin typeface="微軟正黑體" panose="020B0604030504040204" pitchFamily="34" charset="-120"/>
                <a:ea typeface="微軟正黑體" panose="020B0604030504040204" pitchFamily="34" charset="-120"/>
              </a:rPr>
              <a:t>免</a:t>
            </a:r>
            <a:r>
              <a:rPr lang="zh-TW" altLang="en-US" sz="1800" dirty="0">
                <a:latin typeface="微軟正黑體" panose="020B0604030504040204" pitchFamily="34" charset="-120"/>
                <a:ea typeface="微軟正黑體" panose="020B0604030504040204" pitchFamily="34" charset="-120"/>
              </a:rPr>
              <a:t>保</a:t>
            </a:r>
            <a:r>
              <a:rPr lang="zh-TW" altLang="en-US" sz="1800" b="1" dirty="0">
                <a:solidFill>
                  <a:srgbClr val="FF0000"/>
                </a:solidFill>
                <a:latin typeface="微軟正黑體" panose="020B0604030504040204" pitchFamily="34" charset="-120"/>
                <a:ea typeface="微軟正黑體" panose="020B0604030504040204" pitchFamily="34" charset="-120"/>
              </a:rPr>
              <a:t>存管</a:t>
            </a:r>
            <a:r>
              <a:rPr lang="zh-TW" altLang="en-US" sz="1800" dirty="0">
                <a:latin typeface="微軟正黑體" panose="020B0604030504040204" pitchFamily="34" charset="-120"/>
                <a:ea typeface="微軟正黑體" panose="020B0604030504040204" pitchFamily="34" charset="-120"/>
              </a:rPr>
              <a:t>理：</a:t>
            </a:r>
            <a:endParaRPr lang="en-US" altLang="zh-TW" sz="1800"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一</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採購案以匯款、轉帳或簽發支票方式支付廠</a:t>
            </a:r>
            <a:endParaRPr lang="en-US" altLang="zh-TW" sz="1800" b="1" dirty="0">
              <a:latin typeface="微軟正黑體" panose="020B0604030504040204" pitchFamily="34" charset="-120"/>
              <a:ea typeface="微軟正黑體" panose="020B0604030504040204" pitchFamily="34" charset="-120"/>
            </a:endParaRPr>
          </a:p>
          <a:p>
            <a:pPr marL="179388" indent="-179388" algn="just">
              <a:spcBef>
                <a:spcPct val="0"/>
              </a:spcBef>
              <a:buNone/>
            </a:pPr>
            <a:r>
              <a:rPr lang="zh-TW" altLang="en-US" sz="1800" b="1" dirty="0">
                <a:latin typeface="微軟正黑體" panose="020B0604030504040204" pitchFamily="34" charset="-120"/>
                <a:ea typeface="微軟正黑體" panose="020B0604030504040204" pitchFamily="34" charset="-120"/>
              </a:rPr>
              <a:t>        商或政府採購卡發卡機構者。</a:t>
            </a:r>
            <a:endParaRPr lang="en-US" altLang="zh-TW" sz="1800" b="1"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二</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公用事業費款赴各事業營業處所或代收機構</a:t>
            </a:r>
            <a:endParaRPr lang="en-US" altLang="zh-TW" sz="1800" b="1" dirty="0">
              <a:latin typeface="微軟正黑體" panose="020B0604030504040204" pitchFamily="34" charset="-120"/>
              <a:ea typeface="微軟正黑體" panose="020B0604030504040204" pitchFamily="34" charset="-120"/>
            </a:endParaRPr>
          </a:p>
          <a:p>
            <a:pPr marL="179388" indent="-179388" algn="just">
              <a:spcBef>
                <a:spcPct val="0"/>
              </a:spcBef>
              <a:buNone/>
            </a:pPr>
            <a:r>
              <a:rPr lang="zh-TW" altLang="en-US" sz="1800" b="1" dirty="0">
                <a:latin typeface="微軟正黑體" panose="020B0604030504040204" pitchFamily="34" charset="-120"/>
                <a:ea typeface="微軟正黑體" panose="020B0604030504040204" pitchFamily="34" charset="-120"/>
              </a:rPr>
              <a:t>        繳納者。</a:t>
            </a:r>
            <a:endParaRPr lang="en-US" altLang="zh-TW" sz="1800" b="1"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三</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補</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捐</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助以外之非採購案有一定支付範圍及</a:t>
            </a:r>
            <a:endParaRPr lang="en-US" altLang="zh-TW" sz="1800" b="1"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zh-TW" altLang="en-US" sz="1800" b="1" dirty="0">
                <a:latin typeface="微軟正黑體" panose="020B0604030504040204" pitchFamily="34" charset="-120"/>
                <a:ea typeface="微軟正黑體" panose="020B0604030504040204" pitchFamily="34" charset="-120"/>
              </a:rPr>
              <a:t>        標準，且有前端行政程序之相關資料可供查</a:t>
            </a:r>
            <a:endParaRPr lang="en-US" altLang="zh-TW" sz="1800" b="1" dirty="0">
              <a:latin typeface="微軟正黑體" panose="020B0604030504040204" pitchFamily="34" charset="-120"/>
              <a:ea typeface="微軟正黑體" panose="020B0604030504040204" pitchFamily="34" charset="-120"/>
            </a:endParaRPr>
          </a:p>
          <a:p>
            <a:pPr marL="179388" indent="-179388" algn="just">
              <a:spcBef>
                <a:spcPct val="0"/>
              </a:spcBef>
              <a:buNone/>
            </a:pPr>
            <a:r>
              <a:rPr lang="zh-TW" altLang="en-US" sz="1800" b="1" dirty="0">
                <a:latin typeface="微軟正黑體" panose="020B0604030504040204" pitchFamily="34" charset="-120"/>
                <a:ea typeface="微軟正黑體" panose="020B0604030504040204" pitchFamily="34" charset="-120"/>
              </a:rPr>
              <a:t>        考者。</a:t>
            </a:r>
            <a:endParaRPr lang="ja-JP" altLang="en-US" sz="1800" b="1" dirty="0">
              <a:latin typeface="微軟正黑體" panose="020B0604030504040204" pitchFamily="34" charset="-120"/>
              <a:ea typeface="微軟正黑體" panose="020B0604030504040204" pitchFamily="34" charset="-120"/>
            </a:endParaRPr>
          </a:p>
        </p:txBody>
      </p:sp>
      <p:sp>
        <p:nvSpPr>
          <p:cNvPr id="18" name="AutoShape 5"/>
          <p:cNvSpPr>
            <a:spLocks noChangeArrowheads="1"/>
          </p:cNvSpPr>
          <p:nvPr/>
        </p:nvSpPr>
        <p:spPr bwMode="auto">
          <a:xfrm>
            <a:off x="3617714" y="647228"/>
            <a:ext cx="5415987" cy="1296000"/>
          </a:xfrm>
          <a:prstGeom prst="roundRect">
            <a:avLst>
              <a:gd name="adj" fmla="val 7542"/>
            </a:avLst>
          </a:prstGeom>
          <a:gradFill rotWithShape="1">
            <a:gsLst>
              <a:gs pos="0">
                <a:srgbClr val="FFD1D1"/>
              </a:gs>
              <a:gs pos="100000">
                <a:srgbClr val="FFFFCC"/>
              </a:gs>
            </a:gsLst>
            <a:lin ang="5400000" scaled="1"/>
          </a:gradFill>
          <a:ln w="38100" algn="ctr">
            <a:solidFill>
              <a:srgbClr val="800000"/>
            </a:solidFill>
            <a:round/>
            <a:headEnd/>
            <a:tailEnd/>
          </a:ln>
          <a:effectLst/>
          <a:extLst/>
        </p:spPr>
        <p:txBody>
          <a:bodyPr anchor="t" anchorCtr="0"/>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spcAft>
                <a:spcPts val="400"/>
              </a:spcAft>
              <a:buNone/>
            </a:pPr>
            <a:r>
              <a:rPr lang="zh-TW" altLang="en-US" sz="1800" dirty="0">
                <a:latin typeface="微軟正黑體" panose="020B0604030504040204" pitchFamily="34" charset="-120"/>
                <a:ea typeface="微軟正黑體" panose="020B0604030504040204" pitchFamily="34" charset="-120"/>
              </a:rPr>
              <a:t>一、</a:t>
            </a:r>
            <a:r>
              <a:rPr lang="zh-TW" altLang="en-US" sz="1800" u="sng" dirty="0">
                <a:latin typeface="微軟正黑體" panose="020B0604030504040204" pitchFamily="34" charset="-120"/>
                <a:ea typeface="微軟正黑體" panose="020B0604030504040204" pitchFamily="34" charset="-120"/>
              </a:rPr>
              <a:t>存管原則第</a:t>
            </a:r>
            <a:r>
              <a:rPr lang="en-US" altLang="zh-TW" sz="1800" u="sng" dirty="0">
                <a:latin typeface="微軟正黑體" panose="020B0604030504040204" pitchFamily="34" charset="-120"/>
                <a:ea typeface="微軟正黑體" panose="020B0604030504040204" pitchFamily="34" charset="-120"/>
              </a:rPr>
              <a:t>2</a:t>
            </a:r>
            <a:r>
              <a:rPr lang="zh-TW" altLang="en-US" sz="1800" u="sng" dirty="0">
                <a:latin typeface="微軟正黑體" panose="020B0604030504040204" pitchFamily="34" charset="-120"/>
                <a:ea typeface="微軟正黑體" panose="020B0604030504040204" pitchFamily="34" charset="-120"/>
              </a:rPr>
              <a:t>點第</a:t>
            </a:r>
            <a:r>
              <a:rPr lang="en-US" altLang="zh-TW" sz="1800" u="sng" dirty="0">
                <a:latin typeface="微軟正黑體" panose="020B0604030504040204" pitchFamily="34" charset="-120"/>
                <a:ea typeface="微軟正黑體" panose="020B0604030504040204" pitchFamily="34" charset="-120"/>
              </a:rPr>
              <a:t>2</a:t>
            </a:r>
            <a:r>
              <a:rPr lang="zh-TW" altLang="en-US" sz="1800" u="sng" dirty="0">
                <a:latin typeface="微軟正黑體" panose="020B0604030504040204" pitchFamily="34" charset="-120"/>
                <a:ea typeface="微軟正黑體" panose="020B0604030504040204" pitchFamily="34" charset="-120"/>
              </a:rPr>
              <a:t>項</a:t>
            </a:r>
            <a:endParaRPr lang="en-US" altLang="zh-TW" sz="1800" u="sng" dirty="0">
              <a:latin typeface="微軟正黑體" panose="020B0604030504040204" pitchFamily="34" charset="-120"/>
              <a:ea typeface="微軟正黑體" panose="020B0604030504040204" pitchFamily="34" charset="-120"/>
            </a:endParaRPr>
          </a:p>
          <a:p>
            <a:pPr algn="just">
              <a:spcBef>
                <a:spcPct val="0"/>
              </a:spcBef>
              <a:buNone/>
            </a:pPr>
            <a:r>
              <a:rPr lang="zh-TW" altLang="en-US" sz="1800" dirty="0">
                <a:latin typeface="微軟正黑體" panose="020B0604030504040204" pitchFamily="34" charset="-120"/>
                <a:ea typeface="微軟正黑體" panose="020B0604030504040204" pitchFamily="34" charset="-120"/>
              </a:rPr>
              <a:t>        各機關支付款項取得</a:t>
            </a:r>
            <a:r>
              <a:rPr lang="zh-TW" altLang="en-US" sz="1800" b="1" dirty="0">
                <a:solidFill>
                  <a:srgbClr val="FF0000"/>
                </a:solidFill>
                <a:latin typeface="微軟正黑體" panose="020B0604030504040204" pitchFamily="34" charset="-120"/>
                <a:ea typeface="微軟正黑體" panose="020B0604030504040204" pitchFamily="34" charset="-120"/>
              </a:rPr>
              <a:t>紙本</a:t>
            </a:r>
            <a:r>
              <a:rPr lang="zh-TW" altLang="en-US" sz="1800" dirty="0">
                <a:latin typeface="微軟正黑體" panose="020B0604030504040204" pitchFamily="34" charset="-120"/>
                <a:ea typeface="微軟正黑體" panose="020B0604030504040204" pitchFamily="34" charset="-120"/>
              </a:rPr>
              <a:t>之支出憑證，為辦理電子化處理而轉製為電子檔案者，該電子檔案為支出憑證，其</a:t>
            </a:r>
            <a:r>
              <a:rPr lang="zh-TW" altLang="en-US" sz="1800" b="1" dirty="0">
                <a:solidFill>
                  <a:srgbClr val="FF0000"/>
                </a:solidFill>
                <a:latin typeface="微軟正黑體" panose="020B0604030504040204" pitchFamily="34" charset="-120"/>
                <a:ea typeface="微軟正黑體" panose="020B0604030504040204" pitchFamily="34" charset="-120"/>
              </a:rPr>
              <a:t>原件依檔案法</a:t>
            </a:r>
            <a:r>
              <a:rPr lang="zh-TW" altLang="en-US" sz="1800" dirty="0">
                <a:latin typeface="微軟正黑體" panose="020B0604030504040204" pitchFamily="34" charset="-120"/>
                <a:ea typeface="微軟正黑體" panose="020B0604030504040204" pitchFamily="34" charset="-120"/>
              </a:rPr>
              <a:t>相關規定</a:t>
            </a:r>
            <a:r>
              <a:rPr lang="zh-TW" altLang="en-US" sz="1800" b="1" dirty="0">
                <a:solidFill>
                  <a:srgbClr val="FF0000"/>
                </a:solidFill>
                <a:latin typeface="微軟正黑體" panose="020B0604030504040204" pitchFamily="34" charset="-120"/>
                <a:ea typeface="微軟正黑體" panose="020B0604030504040204" pitchFamily="34" charset="-120"/>
              </a:rPr>
              <a:t>存管</a:t>
            </a:r>
            <a:r>
              <a:rPr lang="zh-TW" altLang="en-US" sz="1800" dirty="0">
                <a:latin typeface="微軟正黑體" panose="020B0604030504040204" pitchFamily="34" charset="-120"/>
                <a:ea typeface="微軟正黑體" panose="020B0604030504040204" pitchFamily="34" charset="-120"/>
              </a:rPr>
              <a:t>。</a:t>
            </a:r>
            <a:endParaRPr lang="ja-JP" altLang="en-US" sz="1800" dirty="0">
              <a:latin typeface="微軟正黑體" panose="020B0604030504040204" pitchFamily="34" charset="-120"/>
              <a:ea typeface="微軟正黑體" panose="020B0604030504040204" pitchFamily="34" charset="-120"/>
            </a:endParaRPr>
          </a:p>
        </p:txBody>
      </p:sp>
      <p:sp>
        <p:nvSpPr>
          <p:cNvPr id="27" name="橢圓形圖說文字 26"/>
          <p:cNvSpPr/>
          <p:nvPr/>
        </p:nvSpPr>
        <p:spPr>
          <a:xfrm>
            <a:off x="2134548" y="1641423"/>
            <a:ext cx="1276969" cy="577121"/>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rPr>
              <a:t>以下簡稱</a:t>
            </a:r>
            <a:r>
              <a:rPr lang="zh-TW" altLang="en-US" sz="1400" b="1" dirty="0">
                <a:solidFill>
                  <a:srgbClr val="0000FF"/>
                </a:solidFill>
              </a:rPr>
              <a:t>存管原則</a:t>
            </a:r>
          </a:p>
        </p:txBody>
      </p:sp>
      <p:cxnSp>
        <p:nvCxnSpPr>
          <p:cNvPr id="29" name="直線接點 28"/>
          <p:cNvCxnSpPr/>
          <p:nvPr/>
        </p:nvCxnSpPr>
        <p:spPr>
          <a:xfrm>
            <a:off x="884420" y="2443397"/>
            <a:ext cx="2525842" cy="749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V="1">
            <a:off x="521222" y="2668249"/>
            <a:ext cx="258267" cy="1"/>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410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44</a:t>
            </a:fld>
            <a:endParaRPr kumimoji="1" lang="zh-TW" altLang="en-US" dirty="0"/>
          </a:p>
        </p:txBody>
      </p:sp>
      <p:grpSp>
        <p:nvGrpSpPr>
          <p:cNvPr id="10" name="群組 9"/>
          <p:cNvGrpSpPr/>
          <p:nvPr/>
        </p:nvGrpSpPr>
        <p:grpSpPr>
          <a:xfrm>
            <a:off x="1" y="1"/>
            <a:ext cx="9143999" cy="5143499"/>
            <a:chOff x="188272" y="1523971"/>
            <a:chExt cx="9143999" cy="5143499"/>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188272" y="1523971"/>
              <a:ext cx="9143999" cy="5143499"/>
            </a:xfrm>
            <a:prstGeom prst="rect">
              <a:avLst/>
            </a:prstGeom>
            <a:solidFill>
              <a:srgbClr val="CCFFCC">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l="7092" t="1749" r="5044" b="3388"/>
            <a:stretch/>
          </p:blipFill>
          <p:spPr>
            <a:xfrm>
              <a:off x="1263369" y="2198022"/>
              <a:ext cx="3132944" cy="4360394"/>
            </a:xfrm>
            <a:prstGeom prst="rect">
              <a:avLst/>
            </a:prstGeom>
            <a:ln w="12700">
              <a:solidFill>
                <a:schemeClr val="tx1"/>
              </a:solidFill>
            </a:ln>
          </p:spPr>
        </p:pic>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6847" t="2201" r="6352" b="2935"/>
            <a:stretch/>
          </p:blipFill>
          <p:spPr>
            <a:xfrm>
              <a:off x="4760272" y="2198022"/>
              <a:ext cx="3125449" cy="4360394"/>
            </a:xfrm>
            <a:prstGeom prst="rect">
              <a:avLst/>
            </a:prstGeom>
            <a:ln w="12700">
              <a:solidFill>
                <a:schemeClr val="tx1"/>
              </a:solidFill>
            </a:ln>
          </p:spPr>
        </p:pic>
      </p:grpSp>
      <p:sp>
        <p:nvSpPr>
          <p:cNvPr id="12" name="圓角矩形圖說文字 11"/>
          <p:cNvSpPr/>
          <p:nvPr/>
        </p:nvSpPr>
        <p:spPr>
          <a:xfrm>
            <a:off x="5791200" y="1783172"/>
            <a:ext cx="3189959" cy="3071216"/>
          </a:xfrm>
          <a:prstGeom prst="wedgeRoundRectCallout">
            <a:avLst>
              <a:gd name="adj1" fmla="val 7000"/>
              <a:gd name="adj2" fmla="val -65688"/>
              <a:gd name="adj3" fmla="val 16667"/>
            </a:avLst>
          </a:prstGeom>
          <a:gradFill>
            <a:gsLst>
              <a:gs pos="0">
                <a:srgbClr val="CCCCFF"/>
              </a:gs>
              <a:gs pos="100000">
                <a:srgbClr val="CCFFFF"/>
              </a:gs>
            </a:gsLst>
            <a:lin ang="5400000" scaled="1"/>
          </a:gra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49263" indent="-449263" algn="just" hangingPunct="0">
              <a:spcBef>
                <a:spcPts val="1200"/>
              </a:spcBef>
            </a:pPr>
            <a:endParaRPr lang="en-US" altLang="zh-TW" sz="200" dirty="0">
              <a:solidFill>
                <a:schemeClr val="tx1"/>
              </a:solidFill>
              <a:latin typeface="微軟正黑體" panose="020B0604030504040204" pitchFamily="34" charset="-120"/>
              <a:ea typeface="微軟正黑體" panose="020B0604030504040204" pitchFamily="34" charset="-120"/>
            </a:endParaRPr>
          </a:p>
          <a:p>
            <a:pPr marL="449263" indent="-449263" algn="just" hangingPunct="0">
              <a:spcBef>
                <a:spcPts val="600"/>
              </a:spcBef>
            </a:pPr>
            <a:r>
              <a:rPr lang="zh-TW" altLang="en-US" sz="2000" dirty="0">
                <a:solidFill>
                  <a:schemeClr val="tx1"/>
                </a:solidFill>
                <a:latin typeface="微軟正黑體" panose="020B0604030504040204" pitchFamily="34" charset="-120"/>
                <a:ea typeface="微軟正黑體" panose="020B0604030504040204" pitchFamily="34" charset="-120"/>
              </a:rPr>
              <a:t>三、</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請各機關切實檢討採行電子化核銷作業所取得紙本之支出憑證，其原件倘</a:t>
            </a:r>
            <a:r>
              <a:rPr lang="zh-TW" altLang="en-US" sz="2000" b="1" dirty="0">
                <a:solidFill>
                  <a:srgbClr val="FF0000"/>
                </a:solidFill>
                <a:latin typeface="微軟正黑體" panose="020B0604030504040204" pitchFamily="34" charset="-120"/>
                <a:ea typeface="微軟正黑體" panose="020B0604030504040204" pitchFamily="34" charset="-120"/>
              </a:rPr>
              <a:t>符合得免保存管理之情形者</a:t>
            </a:r>
            <a:r>
              <a:rPr lang="zh-TW" altLang="en-US"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自即日起免</a:t>
            </a:r>
            <a:r>
              <a:rPr lang="zh-TW" altLang="en-US" sz="2000" dirty="0">
                <a:solidFill>
                  <a:schemeClr val="tx1"/>
                </a:solidFill>
                <a:latin typeface="微軟正黑體" panose="020B0604030504040204" pitchFamily="34" charset="-120"/>
                <a:ea typeface="微軟正黑體" panose="020B0604030504040204" pitchFamily="34" charset="-120"/>
              </a:rPr>
              <a:t>依規定辦理紙本支出憑證之</a:t>
            </a:r>
            <a:r>
              <a:rPr lang="zh-TW" altLang="en-US" sz="2000" b="1" dirty="0">
                <a:solidFill>
                  <a:srgbClr val="FF0000"/>
                </a:solidFill>
                <a:latin typeface="微軟正黑體" panose="020B0604030504040204" pitchFamily="34" charset="-120"/>
                <a:ea typeface="微軟正黑體" panose="020B0604030504040204" pitchFamily="34" charset="-120"/>
              </a:rPr>
              <a:t>存管</a:t>
            </a:r>
            <a:r>
              <a:rPr lang="zh-TW" altLang="en-US" sz="2000" dirty="0">
                <a:solidFill>
                  <a:schemeClr val="tx1"/>
                </a:solidFill>
                <a:latin typeface="微軟正黑體" panose="020B0604030504040204" pitchFamily="34" charset="-120"/>
                <a:ea typeface="微軟正黑體" panose="020B0604030504040204" pitchFamily="34" charset="-120"/>
              </a:rPr>
              <a:t>，以簡化相關作業程序。</a:t>
            </a:r>
            <a:endParaRPr lang="zh-TW" altLang="en-US" sz="2000" dirty="0">
              <a:latin typeface="微軟正黑體" panose="020B0604030504040204" pitchFamily="34" charset="-120"/>
              <a:ea typeface="微軟正黑體" panose="020B0604030504040204" pitchFamily="34" charset="-120"/>
            </a:endParaRPr>
          </a:p>
        </p:txBody>
      </p:sp>
      <p:sp>
        <p:nvSpPr>
          <p:cNvPr id="6" name="TextBox 53"/>
          <p:cNvSpPr txBox="1"/>
          <p:nvPr/>
        </p:nvSpPr>
        <p:spPr>
          <a:xfrm>
            <a:off x="0" y="-9171"/>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(2/3)</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34283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1" y="0"/>
            <a:ext cx="9143999" cy="5143499"/>
          </a:xfrm>
          <a:prstGeom prst="rect">
            <a:avLst/>
          </a:prstGeom>
          <a:solidFill>
            <a:srgbClr val="CCFFCC">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latin typeface="微軟正黑體" panose="020B0604030504040204" pitchFamily="34" charset="-120"/>
              <a:ea typeface="微軟正黑體" panose="020B0604030504040204" pitchFamily="34" charset="-120"/>
            </a:endParaRPr>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(3/3)</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45</a:t>
            </a:fld>
            <a:endParaRPr kumimoji="1" lang="zh-TW" altLang="en-US" dirty="0"/>
          </a:p>
        </p:txBody>
      </p:sp>
      <p:sp>
        <p:nvSpPr>
          <p:cNvPr id="69" name="圓角矩形 68"/>
          <p:cNvSpPr/>
          <p:nvPr/>
        </p:nvSpPr>
        <p:spPr>
          <a:xfrm>
            <a:off x="6352346" y="425337"/>
            <a:ext cx="2825108" cy="4414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433513" indent="-1433513" algn="just" hangingPunct="0"/>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附註</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marL="179388" indent="-179388" algn="just" hangingPunct="0"/>
            <a:r>
              <a:rPr lang="zh-TW" altLang="en-US" sz="1400" dirty="0" smtClean="0">
                <a:solidFill>
                  <a:schemeClr val="tx1"/>
                </a:solidFill>
                <a:latin typeface="微軟正黑體" panose="020B0604030504040204" pitchFamily="34" charset="-120"/>
                <a:ea typeface="微軟正黑體" panose="020B0604030504040204" pitchFamily="34" charset="-120"/>
              </a:rPr>
              <a:t>①依</a:t>
            </a:r>
            <a:r>
              <a:rPr lang="zh-TW" altLang="en-US" sz="1400" dirty="0">
                <a:solidFill>
                  <a:schemeClr val="tx1"/>
                </a:solidFill>
                <a:latin typeface="微軟正黑體" panose="020B0604030504040204" pitchFamily="34" charset="-120"/>
                <a:ea typeface="微軟正黑體" panose="020B0604030504040204" pitchFamily="34" charset="-120"/>
              </a:rPr>
              <a:t>本府</a:t>
            </a:r>
            <a:r>
              <a:rPr lang="en-US" altLang="zh-TW" sz="1400" dirty="0">
                <a:solidFill>
                  <a:schemeClr val="tx1"/>
                </a:solidFill>
                <a:latin typeface="微軟正黑體" panose="020B0604030504040204" pitchFamily="34" charset="-120"/>
                <a:ea typeface="微軟正黑體" panose="020B0604030504040204" pitchFamily="34" charset="-120"/>
              </a:rPr>
              <a:t>110</a:t>
            </a:r>
            <a:r>
              <a:rPr lang="zh-TW" altLang="en-US" sz="1400" dirty="0">
                <a:solidFill>
                  <a:schemeClr val="tx1"/>
                </a:solidFill>
                <a:latin typeface="微軟正黑體" panose="020B0604030504040204" pitchFamily="34" charset="-120"/>
                <a:ea typeface="微軟正黑體" panose="020B0604030504040204" pitchFamily="34" charset="-120"/>
              </a:rPr>
              <a:t>年</a:t>
            </a:r>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月</a:t>
            </a:r>
            <a:r>
              <a:rPr lang="en-US" altLang="zh-TW" sz="1400" dirty="0">
                <a:solidFill>
                  <a:schemeClr val="tx1"/>
                </a:solidFill>
                <a:latin typeface="微軟正黑體" panose="020B0604030504040204" pitchFamily="34" charset="-120"/>
                <a:ea typeface="微軟正黑體" panose="020B0604030504040204" pitchFamily="34" charset="-120"/>
              </a:rPr>
              <a:t>25</a:t>
            </a:r>
            <a:r>
              <a:rPr lang="zh-TW" altLang="en-US" sz="1400" dirty="0">
                <a:solidFill>
                  <a:schemeClr val="tx1"/>
                </a:solidFill>
                <a:latin typeface="微軟正黑體" panose="020B0604030504040204" pitchFamily="34" charset="-120"/>
                <a:ea typeface="微軟正黑體" panose="020B0604030504040204" pitchFamily="34" charset="-120"/>
              </a:rPr>
              <a:t>日府授主會決字第</a:t>
            </a:r>
            <a:r>
              <a:rPr lang="en-US" altLang="zh-TW" sz="1400" dirty="0">
                <a:solidFill>
                  <a:schemeClr val="tx1"/>
                </a:solidFill>
                <a:latin typeface="微軟正黑體" panose="020B0604030504040204" pitchFamily="34" charset="-120"/>
                <a:ea typeface="微軟正黑體" panose="020B0604030504040204" pitchFamily="34" charset="-120"/>
              </a:rPr>
              <a:t>1100102248</a:t>
            </a:r>
            <a:r>
              <a:rPr lang="zh-TW" altLang="en-US" sz="1400" dirty="0">
                <a:solidFill>
                  <a:schemeClr val="tx1"/>
                </a:solidFill>
                <a:latin typeface="微軟正黑體" panose="020B0604030504040204" pitchFamily="34" charset="-120"/>
                <a:ea typeface="微軟正黑體" panose="020B0604030504040204" pitchFamily="34" charset="-120"/>
              </a:rPr>
              <a:t>號函略以，符合行政院主計總處</a:t>
            </a:r>
            <a:r>
              <a:rPr lang="en-US" altLang="zh-TW" sz="1400" dirty="0">
                <a:solidFill>
                  <a:schemeClr val="tx1"/>
                </a:solidFill>
                <a:latin typeface="微軟正黑體" panose="020B0604030504040204" pitchFamily="34" charset="-120"/>
                <a:ea typeface="微軟正黑體" panose="020B0604030504040204" pitchFamily="34" charset="-120"/>
              </a:rPr>
              <a:t>110</a:t>
            </a:r>
            <a:r>
              <a:rPr lang="zh-TW" altLang="en-US" sz="1400" dirty="0">
                <a:solidFill>
                  <a:schemeClr val="tx1"/>
                </a:solidFill>
                <a:latin typeface="微軟正黑體" panose="020B0604030504040204" pitchFamily="34" charset="-120"/>
                <a:ea typeface="微軟正黑體" panose="020B0604030504040204" pitchFamily="34" charset="-120"/>
              </a:rPr>
              <a:t>年</a:t>
            </a:r>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月</a:t>
            </a:r>
            <a:r>
              <a:rPr lang="en-US" altLang="zh-TW" sz="1400" dirty="0">
                <a:solidFill>
                  <a:schemeClr val="tx1"/>
                </a:solidFill>
                <a:latin typeface="微軟正黑體" panose="020B0604030504040204" pitchFamily="34" charset="-120"/>
                <a:ea typeface="微軟正黑體" panose="020B0604030504040204" pitchFamily="34" charset="-120"/>
              </a:rPr>
              <a:t>14</a:t>
            </a:r>
            <a:r>
              <a:rPr lang="zh-TW" altLang="en-US" sz="1400" dirty="0">
                <a:solidFill>
                  <a:schemeClr val="tx1"/>
                </a:solidFill>
                <a:latin typeface="微軟正黑體" panose="020B0604030504040204" pitchFamily="34" charset="-120"/>
                <a:ea typeface="微軟正黑體" panose="020B0604030504040204" pitchFamily="34" charset="-120"/>
              </a:rPr>
              <a:t>日訂頒「各機關取得紙本支出憑證辦理電子化處理之存管原則」第</a:t>
            </a:r>
            <a:r>
              <a:rPr lang="en-US" altLang="zh-TW" sz="1400" dirty="0">
                <a:solidFill>
                  <a:schemeClr val="tx1"/>
                </a:solidFill>
                <a:latin typeface="微軟正黑體" panose="020B0604030504040204" pitchFamily="34" charset="-120"/>
                <a:ea typeface="微軟正黑體" panose="020B0604030504040204" pitchFamily="34" charset="-120"/>
              </a:rPr>
              <a:t>3</a:t>
            </a:r>
            <a:r>
              <a:rPr lang="zh-TW" altLang="en-US" sz="1400" dirty="0">
                <a:solidFill>
                  <a:schemeClr val="tx1"/>
                </a:solidFill>
                <a:latin typeface="微軟正黑體" panose="020B0604030504040204" pitchFamily="34" charset="-120"/>
                <a:ea typeface="微軟正黑體" panose="020B0604030504040204" pitchFamily="34" charset="-120"/>
              </a:rPr>
              <a:t>點規定者，其經費結報取具紙本之支出憑證原件（以下簡稱紙本原件），</a:t>
            </a:r>
            <a:r>
              <a:rPr lang="zh-TW" altLang="en-US" sz="1400" dirty="0" smtClean="0">
                <a:solidFill>
                  <a:schemeClr val="tx1"/>
                </a:solidFill>
                <a:latin typeface="微軟正黑體" panose="020B0604030504040204" pitchFamily="34" charset="-120"/>
                <a:ea typeface="微軟正黑體" panose="020B0604030504040204" pitchFamily="34" charset="-120"/>
              </a:rPr>
              <a:t>免存管。</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marL="179388" indent="-179388" algn="just" hangingPunct="0">
              <a:spcBef>
                <a:spcPts val="300"/>
              </a:spcBef>
            </a:pPr>
            <a:r>
              <a:rPr lang="zh-TW" altLang="en-US" sz="1400" dirty="0">
                <a:solidFill>
                  <a:schemeClr val="tx1"/>
                </a:solidFill>
                <a:latin typeface="微軟正黑體" panose="020B0604030504040204" pitchFamily="34" charset="-120"/>
                <a:ea typeface="微軟正黑體" panose="020B0604030504040204" pitchFamily="34" charset="-120"/>
              </a:rPr>
              <a:t>②依「機關檔案點收作業要點」等規定，政府機關會計憑證具有法律信證或行政稽憑價值，其紙本原件經改為線上簽核辦畢者，仍有保存之必要</a:t>
            </a:r>
            <a:r>
              <a:rPr lang="zh-TW" altLang="en-US" sz="1400" dirty="0" smtClean="0">
                <a:solidFill>
                  <a:schemeClr val="tx1"/>
                </a:solidFill>
                <a:latin typeface="微軟正黑體" panose="020B0604030504040204" pitchFamily="34" charset="-120"/>
                <a:ea typeface="微軟正黑體" panose="020B0604030504040204" pitchFamily="34" charset="-120"/>
              </a:rPr>
              <a:t>，爰應將</a:t>
            </a:r>
            <a:r>
              <a:rPr lang="zh-TW" altLang="en-US" sz="1400" dirty="0">
                <a:solidFill>
                  <a:schemeClr val="tx1"/>
                </a:solidFill>
                <a:latin typeface="微軟正黑體" panose="020B0604030504040204" pitchFamily="34" charset="-120"/>
                <a:ea typeface="微軟正黑體" panose="020B0604030504040204" pitchFamily="34" charset="-120"/>
              </a:rPr>
              <a:t>紙本原件</a:t>
            </a:r>
            <a:r>
              <a:rPr lang="zh-TW" altLang="en-US" sz="1400" b="1" dirty="0">
                <a:solidFill>
                  <a:srgbClr val="FF0000"/>
                </a:solidFill>
                <a:latin typeface="微軟正黑體" panose="020B0604030504040204" pitchFamily="34" charset="-120"/>
                <a:ea typeface="微軟正黑體" panose="020B0604030504040204" pitchFamily="34" charset="-120"/>
              </a:rPr>
              <a:t>黏存</a:t>
            </a:r>
            <a:r>
              <a:rPr lang="zh-TW" altLang="en-US" sz="1400" dirty="0">
                <a:solidFill>
                  <a:schemeClr val="tx1"/>
                </a:solidFill>
                <a:latin typeface="微軟正黑體" panose="020B0604030504040204" pitchFamily="34" charset="-120"/>
                <a:ea typeface="微軟正黑體" panose="020B0604030504040204" pitchFamily="34" charset="-120"/>
              </a:rPr>
              <a:t>於</a:t>
            </a:r>
            <a:r>
              <a:rPr lang="zh-TW" altLang="en-US" sz="1400" b="1" dirty="0">
                <a:solidFill>
                  <a:srgbClr val="FF0000"/>
                </a:solidFill>
                <a:latin typeface="微軟正黑體" panose="020B0604030504040204" pitchFamily="34" charset="-120"/>
                <a:ea typeface="微軟正黑體" panose="020B0604030504040204" pitchFamily="34" charset="-120"/>
              </a:rPr>
              <a:t>紙本單據保管單</a:t>
            </a:r>
            <a:r>
              <a:rPr lang="zh-TW" altLang="en-US" sz="1400"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並</a:t>
            </a:r>
            <a:r>
              <a:rPr lang="zh-TW" altLang="en-US" sz="1400" dirty="0">
                <a:solidFill>
                  <a:schemeClr val="tx1"/>
                </a:solidFill>
                <a:latin typeface="微軟正黑體" panose="020B0604030504040204" pitchFamily="34" charset="-120"/>
                <a:ea typeface="微軟正黑體" panose="020B0604030504040204" pitchFamily="34" charset="-120"/>
              </a:rPr>
              <a:t>由</a:t>
            </a:r>
            <a:r>
              <a:rPr lang="zh-TW" altLang="en-US" sz="1400" dirty="0">
                <a:solidFill>
                  <a:schemeClr val="tx2"/>
                </a:solidFill>
                <a:latin typeface="微軟正黑體" panose="020B0604030504040204" pitchFamily="34" charset="-120"/>
                <a:ea typeface="微軟正黑體" panose="020B0604030504040204" pitchFamily="34" charset="-120"/>
              </a:rPr>
              <a:t>經手人及其單位主管</a:t>
            </a:r>
            <a:r>
              <a:rPr lang="zh-TW" altLang="en-US" sz="1400" b="1" dirty="0">
                <a:solidFill>
                  <a:srgbClr val="FF0000"/>
                </a:solidFill>
                <a:latin typeface="微軟正黑體" panose="020B0604030504040204" pitchFamily="34" charset="-120"/>
                <a:ea typeface="微軟正黑體" panose="020B0604030504040204" pitchFamily="34" charset="-120"/>
              </a:rPr>
              <a:t>核章後送會計單位代為</a:t>
            </a:r>
            <a:r>
              <a:rPr lang="zh-TW" altLang="en-US" sz="1400" dirty="0">
                <a:solidFill>
                  <a:schemeClr val="tx1"/>
                </a:solidFill>
                <a:latin typeface="微軟正黑體" panose="020B0604030504040204" pitchFamily="34" charset="-120"/>
                <a:ea typeface="微軟正黑體" panose="020B0604030504040204" pitchFamily="34" charset="-120"/>
              </a:rPr>
              <a:t>統一</a:t>
            </a:r>
            <a:r>
              <a:rPr lang="zh-TW" altLang="en-US" sz="1400" b="1" dirty="0">
                <a:solidFill>
                  <a:srgbClr val="FF0000"/>
                </a:solidFill>
                <a:latin typeface="微軟正黑體" panose="020B0604030504040204" pitchFamily="34" charset="-120"/>
                <a:ea typeface="微軟正黑體" panose="020B0604030504040204" pitchFamily="34" charset="-120"/>
              </a:rPr>
              <a:t>保管</a:t>
            </a:r>
            <a:r>
              <a:rPr lang="zh-TW" altLang="en-US" sz="1400" dirty="0" smtClean="0">
                <a:solidFill>
                  <a:schemeClr val="tx1"/>
                </a:solidFill>
                <a:latin typeface="微軟正黑體" panose="020B0604030504040204" pitchFamily="34" charset="-120"/>
                <a:ea typeface="微軟正黑體" panose="020B0604030504040204" pitchFamily="34" charset="-120"/>
              </a:rPr>
              <a:t>。</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marL="179388" indent="-179388" algn="just" hangingPunct="0">
              <a:spcBef>
                <a:spcPts val="300"/>
              </a:spcBef>
            </a:pPr>
            <a:r>
              <a:rPr lang="zh-TW" altLang="en-US" sz="1400" dirty="0" smtClean="0">
                <a:solidFill>
                  <a:schemeClr val="tx1"/>
                </a:solidFill>
                <a:latin typeface="微軟正黑體" panose="020B0604030504040204" pitchFamily="34" charset="-120"/>
                <a:ea typeface="微軟正黑體" panose="020B0604030504040204" pitchFamily="34" charset="-120"/>
              </a:rPr>
              <a:t>③以</a:t>
            </a:r>
            <a:r>
              <a:rPr lang="zh-TW" altLang="en-US" sz="1400" dirty="0">
                <a:solidFill>
                  <a:schemeClr val="tx1"/>
                </a:solidFill>
                <a:latin typeface="微軟正黑體" panose="020B0604030504040204" pitchFamily="34" charset="-120"/>
                <a:ea typeface="微軟正黑體" panose="020B0604030504040204" pitchFamily="34" charset="-120"/>
              </a:rPr>
              <a:t>請購核銷系統之電子封存檔案為正式之會計憑證。</a:t>
            </a:r>
          </a:p>
        </p:txBody>
      </p:sp>
      <p:grpSp>
        <p:nvGrpSpPr>
          <p:cNvPr id="29" name="群組 28"/>
          <p:cNvGrpSpPr/>
          <p:nvPr/>
        </p:nvGrpSpPr>
        <p:grpSpPr>
          <a:xfrm>
            <a:off x="96450" y="842953"/>
            <a:ext cx="6281505" cy="3991079"/>
            <a:chOff x="1343995" y="564271"/>
            <a:chExt cx="6281505" cy="3991079"/>
          </a:xfrm>
        </p:grpSpPr>
        <p:sp>
          <p:nvSpPr>
            <p:cNvPr id="30" name="圓角矩形 29"/>
            <p:cNvSpPr/>
            <p:nvPr/>
          </p:nvSpPr>
          <p:spPr>
            <a:xfrm>
              <a:off x="1343996" y="1169693"/>
              <a:ext cx="1154243" cy="492686"/>
            </a:xfrm>
            <a:prstGeom prst="roundRect">
              <a:avLst/>
            </a:prstGeom>
            <a:noFill/>
            <a:ln w="12700">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電子發票</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1" name="圓角矩形 30"/>
            <p:cNvSpPr/>
            <p:nvPr/>
          </p:nvSpPr>
          <p:spPr>
            <a:xfrm>
              <a:off x="1375140" y="3485139"/>
              <a:ext cx="1154243"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紙</a:t>
              </a:r>
              <a:r>
                <a:rPr lang="zh-TW" altLang="en-US" dirty="0" smtClean="0">
                  <a:solidFill>
                    <a:schemeClr val="tx1"/>
                  </a:solidFill>
                  <a:latin typeface="微軟正黑體" panose="020B0604030504040204" pitchFamily="34" charset="-120"/>
                  <a:ea typeface="微軟正黑體" panose="020B0604030504040204" pitchFamily="34" charset="-120"/>
                </a:rPr>
                <a:t>本形式</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2" name="圓角矩形 31"/>
            <p:cNvSpPr/>
            <p:nvPr/>
          </p:nvSpPr>
          <p:spPr>
            <a:xfrm>
              <a:off x="3038244" y="2907614"/>
              <a:ext cx="1154243"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外來憑證</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4" name="圓角矩形 33"/>
            <p:cNvSpPr/>
            <p:nvPr/>
          </p:nvSpPr>
          <p:spPr>
            <a:xfrm>
              <a:off x="3038244" y="4062664"/>
              <a:ext cx="1154243"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內部憑證</a:t>
              </a:r>
              <a:endParaRPr lang="en-US" altLang="zh-TW" dirty="0">
                <a:solidFill>
                  <a:schemeClr val="tx1"/>
                </a:solidFill>
                <a:latin typeface="微軟正黑體" panose="020B0604030504040204" pitchFamily="34" charset="-120"/>
                <a:ea typeface="微軟正黑體" panose="020B0604030504040204" pitchFamily="34" charset="-120"/>
              </a:endParaRPr>
            </a:p>
          </p:txBody>
        </p:sp>
        <p:grpSp>
          <p:nvGrpSpPr>
            <p:cNvPr id="35" name="群組 34"/>
            <p:cNvGrpSpPr/>
            <p:nvPr/>
          </p:nvGrpSpPr>
          <p:grpSpPr>
            <a:xfrm>
              <a:off x="4426308" y="2650867"/>
              <a:ext cx="1978702" cy="1012772"/>
              <a:chOff x="4284478" y="893586"/>
              <a:chExt cx="1978702" cy="1012772"/>
            </a:xfrm>
          </p:grpSpPr>
          <p:sp>
            <p:nvSpPr>
              <p:cNvPr id="65" name="流程圖: 決策 64"/>
              <p:cNvSpPr/>
              <p:nvPr/>
            </p:nvSpPr>
            <p:spPr>
              <a:xfrm>
                <a:off x="4284478" y="893586"/>
                <a:ext cx="1978702" cy="1012772"/>
              </a:xfrm>
              <a:prstGeom prst="flowChartDecision">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66" name="圓角矩形 65"/>
              <p:cNvSpPr/>
              <p:nvPr/>
            </p:nvSpPr>
            <p:spPr>
              <a:xfrm>
                <a:off x="4535101" y="962054"/>
                <a:ext cx="1443910" cy="845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符合</a:t>
                </a:r>
                <a:endParaRPr lang="en-US" altLang="zh-TW" dirty="0">
                  <a:solidFill>
                    <a:schemeClr val="tx1"/>
                  </a:solidFill>
                  <a:latin typeface="微軟正黑體" panose="020B0604030504040204" pitchFamily="34" charset="-120"/>
                  <a:ea typeface="微軟正黑體" panose="020B0604030504040204" pitchFamily="34" charset="-120"/>
                </a:endParaRPr>
              </a:p>
              <a:p>
                <a:pPr algn="ctr"/>
                <a:r>
                  <a:rPr lang="zh-TW" altLang="en-US" dirty="0" smtClean="0">
                    <a:solidFill>
                      <a:schemeClr val="tx1"/>
                    </a:solidFill>
                    <a:latin typeface="微軟正黑體" panose="020B0604030504040204" pitchFamily="34" charset="-120"/>
                    <a:ea typeface="微軟正黑體" panose="020B0604030504040204" pitchFamily="34" charset="-120"/>
                  </a:rPr>
                  <a:t>免存管要件①？</a:t>
                </a:r>
                <a:endParaRPr lang="en-US" altLang="zh-TW" dirty="0">
                  <a:solidFill>
                    <a:schemeClr val="tx1"/>
                  </a:solidFill>
                  <a:latin typeface="微軟正黑體" panose="020B0604030504040204" pitchFamily="34" charset="-120"/>
                  <a:ea typeface="微軟正黑體" panose="020B0604030504040204" pitchFamily="34" charset="-120"/>
                </a:endParaRPr>
              </a:p>
            </p:txBody>
          </p:sp>
        </p:grpSp>
        <p:sp>
          <p:nvSpPr>
            <p:cNvPr id="37" name="圓角矩形 36"/>
            <p:cNvSpPr/>
            <p:nvPr/>
          </p:nvSpPr>
          <p:spPr>
            <a:xfrm>
              <a:off x="6201435" y="4062664"/>
              <a:ext cx="1424065"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免存</a:t>
              </a:r>
              <a:r>
                <a:rPr lang="zh-TW" altLang="en-US" dirty="0" smtClean="0">
                  <a:solidFill>
                    <a:schemeClr val="tx1"/>
                  </a:solidFill>
                  <a:latin typeface="微軟正黑體" panose="020B0604030504040204" pitchFamily="34" charset="-120"/>
                  <a:ea typeface="微軟正黑體" panose="020B0604030504040204" pitchFamily="34" charset="-120"/>
                </a:rPr>
                <a:t>管</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8" name="圓角矩形 37"/>
            <p:cNvSpPr/>
            <p:nvPr/>
          </p:nvSpPr>
          <p:spPr>
            <a:xfrm>
              <a:off x="6201435" y="3486533"/>
              <a:ext cx="1424065" cy="540000"/>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依檔案法</a:t>
              </a:r>
              <a:r>
                <a:rPr lang="en-US" altLang="zh-TW" dirty="0">
                  <a:solidFill>
                    <a:schemeClr val="tx1"/>
                  </a:solidFill>
                  <a:latin typeface="微軟正黑體" panose="020B0604030504040204" pitchFamily="34" charset="-120"/>
                  <a:ea typeface="微軟正黑體" panose="020B0604030504040204" pitchFamily="34" charset="-120"/>
                </a:rPr>
                <a:t/>
              </a:r>
              <a:br>
                <a:rPr lang="en-US" altLang="zh-TW" dirty="0">
                  <a:solidFill>
                    <a:schemeClr val="tx1"/>
                  </a:solidFill>
                  <a:latin typeface="微軟正黑體" panose="020B0604030504040204" pitchFamily="34" charset="-120"/>
                  <a:ea typeface="微軟正黑體" panose="020B0604030504040204" pitchFamily="34" charset="-120"/>
                </a:rPr>
              </a:br>
              <a:r>
                <a:rPr lang="zh-TW" altLang="en-US" dirty="0">
                  <a:solidFill>
                    <a:schemeClr val="tx1"/>
                  </a:solidFill>
                  <a:latin typeface="微軟正黑體" panose="020B0604030504040204" pitchFamily="34" charset="-120"/>
                  <a:ea typeface="微軟正黑體" panose="020B0604030504040204" pitchFamily="34" charset="-120"/>
                </a:rPr>
                <a:t>規定存</a:t>
              </a:r>
              <a:r>
                <a:rPr lang="zh-TW" altLang="en-US" dirty="0" smtClean="0">
                  <a:solidFill>
                    <a:schemeClr val="tx1"/>
                  </a:solidFill>
                  <a:latin typeface="微軟正黑體" panose="020B0604030504040204" pitchFamily="34" charset="-120"/>
                  <a:ea typeface="微軟正黑體" panose="020B0604030504040204" pitchFamily="34" charset="-120"/>
                </a:rPr>
                <a:t>管②</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9" name="圓角矩形 38"/>
            <p:cNvSpPr/>
            <p:nvPr/>
          </p:nvSpPr>
          <p:spPr>
            <a:xfrm>
              <a:off x="6201435" y="2328695"/>
              <a:ext cx="1424065"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免存</a:t>
              </a:r>
              <a:r>
                <a:rPr lang="zh-TW" altLang="en-US" dirty="0" smtClean="0">
                  <a:solidFill>
                    <a:schemeClr val="tx1"/>
                  </a:solidFill>
                  <a:latin typeface="微軟正黑體" panose="020B0604030504040204" pitchFamily="34" charset="-120"/>
                  <a:ea typeface="微軟正黑體" panose="020B0604030504040204" pitchFamily="34" charset="-120"/>
                </a:rPr>
                <a:t>管</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40" name="圓角矩形 39"/>
            <p:cNvSpPr/>
            <p:nvPr/>
          </p:nvSpPr>
          <p:spPr>
            <a:xfrm>
              <a:off x="6201435" y="1189921"/>
              <a:ext cx="1424065" cy="492686"/>
            </a:xfrm>
            <a:prstGeom prst="roundRect">
              <a:avLst/>
            </a:prstGeom>
            <a:noFill/>
            <a:ln>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無紙本</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41" name="直線接點 40"/>
            <p:cNvCxnSpPr>
              <a:stCxn id="30" idx="3"/>
              <a:endCxn id="40" idx="1"/>
            </p:cNvCxnSpPr>
            <p:nvPr/>
          </p:nvCxnSpPr>
          <p:spPr>
            <a:xfrm>
              <a:off x="2498239" y="1416036"/>
              <a:ext cx="3703196" cy="20228"/>
            </a:xfrm>
            <a:prstGeom prst="line">
              <a:avLst/>
            </a:prstGeom>
            <a:ln w="12700">
              <a:solidFill>
                <a:srgbClr val="A75F0A"/>
              </a:solidFill>
              <a:prstDash val="dash"/>
            </a:ln>
          </p:spPr>
          <p:style>
            <a:lnRef idx="1">
              <a:schemeClr val="accent1"/>
            </a:lnRef>
            <a:fillRef idx="0">
              <a:schemeClr val="accent1"/>
            </a:fillRef>
            <a:effectRef idx="0">
              <a:schemeClr val="accent1"/>
            </a:effectRef>
            <a:fontRef idx="minor">
              <a:schemeClr val="tx1"/>
            </a:fontRef>
          </p:style>
        </p:cxnSp>
        <p:cxnSp>
          <p:nvCxnSpPr>
            <p:cNvPr id="43" name="肘形接點 42"/>
            <p:cNvCxnSpPr>
              <a:stCxn id="65" idx="0"/>
              <a:endCxn id="39" idx="1"/>
            </p:cNvCxnSpPr>
            <p:nvPr/>
          </p:nvCxnSpPr>
          <p:spPr>
            <a:xfrm rot="5400000" flipH="1" flipV="1">
              <a:off x="5770633" y="2220065"/>
              <a:ext cx="75829" cy="785776"/>
            </a:xfrm>
            <a:prstGeom prst="bentConnector2">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65" idx="2"/>
              <a:endCxn id="38" idx="1"/>
            </p:cNvCxnSpPr>
            <p:nvPr/>
          </p:nvCxnSpPr>
          <p:spPr>
            <a:xfrm rot="16200000" flipH="1">
              <a:off x="5762100" y="3317198"/>
              <a:ext cx="92894" cy="785776"/>
            </a:xfrm>
            <a:prstGeom prst="bentConnector2">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a:xfrm>
              <a:off x="5372011" y="2289673"/>
              <a:ext cx="689547" cy="2527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是</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a:off x="5372011" y="3812640"/>
              <a:ext cx="689547" cy="2527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否</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a:off x="2391589" y="885488"/>
              <a:ext cx="3901504" cy="4944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由請購核銷系統介接</a:t>
              </a:r>
              <a:r>
                <a:rPr lang="en-US" altLang="zh-TW" dirty="0">
                  <a:solidFill>
                    <a:schemeClr val="tx1"/>
                  </a:solidFill>
                  <a:latin typeface="微軟正黑體" panose="020B0604030504040204" pitchFamily="34" charset="-120"/>
                  <a:ea typeface="微軟正黑體" panose="020B0604030504040204" pitchFamily="34" charset="-120"/>
                </a:rPr>
                <a:t/>
              </a:r>
              <a:br>
                <a:rPr lang="en-US" altLang="zh-TW" dirty="0">
                  <a:solidFill>
                    <a:schemeClr val="tx1"/>
                  </a:solidFill>
                  <a:latin typeface="微軟正黑體" panose="020B0604030504040204" pitchFamily="34" charset="-120"/>
                  <a:ea typeface="微軟正黑體" panose="020B0604030504040204" pitchFamily="34" charset="-120"/>
                </a:rPr>
              </a:br>
              <a:r>
                <a:rPr lang="zh-TW" altLang="en-US" dirty="0">
                  <a:solidFill>
                    <a:schemeClr val="tx1"/>
                  </a:solidFill>
                  <a:latin typeface="微軟正黑體" panose="020B0604030504040204" pitchFamily="34" charset="-120"/>
                  <a:ea typeface="微軟正黑體" panose="020B0604030504040204" pitchFamily="34" charset="-120"/>
                </a:rPr>
                <a:t>財政部電子發票整合平台取得</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51" name="直線單箭頭接點 50"/>
            <p:cNvCxnSpPr>
              <a:stCxn id="34" idx="3"/>
              <a:endCxn id="37" idx="1"/>
            </p:cNvCxnSpPr>
            <p:nvPr/>
          </p:nvCxnSpPr>
          <p:spPr>
            <a:xfrm>
              <a:off x="4192487" y="4309007"/>
              <a:ext cx="2008948" cy="0"/>
            </a:xfrm>
            <a:prstGeom prst="straightConnector1">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1343995" y="564271"/>
              <a:ext cx="1154243" cy="540000"/>
            </a:xfrm>
            <a:prstGeom prst="roundRect">
              <a:avLst/>
            </a:prstGeom>
            <a:gradFill>
              <a:gsLst>
                <a:gs pos="0">
                  <a:srgbClr val="FFD9D9"/>
                </a:gs>
                <a:gs pos="100000">
                  <a:srgbClr val="FFFFCC"/>
                </a:gs>
              </a:gsLst>
              <a:lin ang="5400000" scaled="1"/>
            </a:grad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支出憑證形式</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53" name="圓角矩形 52"/>
            <p:cNvSpPr/>
            <p:nvPr/>
          </p:nvSpPr>
          <p:spPr>
            <a:xfrm>
              <a:off x="6216427" y="564271"/>
              <a:ext cx="1409073" cy="540000"/>
            </a:xfrm>
            <a:prstGeom prst="roundRect">
              <a:avLst/>
            </a:prstGeom>
            <a:gradFill>
              <a:gsLst>
                <a:gs pos="0">
                  <a:srgbClr val="FFD9D9"/>
                </a:gs>
                <a:gs pos="100000">
                  <a:srgbClr val="FFFFCC"/>
                </a:gs>
              </a:gsLst>
              <a:lin ang="5400000" scaled="1"/>
            </a:grad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紙本原件</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smtClean="0">
                  <a:solidFill>
                    <a:schemeClr val="tx1"/>
                  </a:solidFill>
                  <a:latin typeface="微軟正黑體" panose="020B0604030504040204" pitchFamily="34" charset="-120"/>
                  <a:ea typeface="微軟正黑體" panose="020B0604030504040204" pitchFamily="34" charset="-120"/>
                </a:rPr>
                <a:t>存</a:t>
              </a:r>
              <a:r>
                <a:rPr lang="zh-TW" altLang="en-US" b="1" dirty="0">
                  <a:solidFill>
                    <a:schemeClr val="tx1"/>
                  </a:solidFill>
                  <a:latin typeface="微軟正黑體" panose="020B0604030504040204" pitchFamily="34" charset="-120"/>
                  <a:ea typeface="微軟正黑體" panose="020B0604030504040204" pitchFamily="34" charset="-120"/>
                </a:rPr>
                <a:t>管</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54" name="圓角矩形 53"/>
            <p:cNvSpPr/>
            <p:nvPr/>
          </p:nvSpPr>
          <p:spPr>
            <a:xfrm>
              <a:off x="1375140" y="1908722"/>
              <a:ext cx="2108778" cy="540000"/>
            </a:xfrm>
            <a:prstGeom prst="roundRect">
              <a:avLst/>
            </a:prstGeom>
            <a:noFill/>
            <a:ln>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轉製為電子檔案</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dirty="0" smtClean="0">
                  <a:solidFill>
                    <a:schemeClr val="tx1"/>
                  </a:solidFill>
                  <a:latin typeface="微軟正黑體" panose="020B0604030504040204" pitchFamily="34" charset="-120"/>
                  <a:ea typeface="微軟正黑體" panose="020B0604030504040204" pitchFamily="34" charset="-120"/>
                </a:rPr>
                <a:t>上傳請購核銷系統</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56" name="肘形接點 55"/>
            <p:cNvCxnSpPr>
              <a:stCxn id="31" idx="3"/>
              <a:endCxn id="32" idx="1"/>
            </p:cNvCxnSpPr>
            <p:nvPr/>
          </p:nvCxnSpPr>
          <p:spPr>
            <a:xfrm flipV="1">
              <a:off x="2529383" y="3153957"/>
              <a:ext cx="508861" cy="577525"/>
            </a:xfrm>
            <a:prstGeom prst="bentConnector3">
              <a:avLst>
                <a:gd name="adj1" fmla="val 50000"/>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肘形接點 56"/>
            <p:cNvCxnSpPr>
              <a:stCxn id="31" idx="3"/>
              <a:endCxn id="34" idx="1"/>
            </p:cNvCxnSpPr>
            <p:nvPr/>
          </p:nvCxnSpPr>
          <p:spPr>
            <a:xfrm>
              <a:off x="2529383" y="3731482"/>
              <a:ext cx="508861" cy="577525"/>
            </a:xfrm>
            <a:prstGeom prst="bentConnector3">
              <a:avLst>
                <a:gd name="adj1" fmla="val 50000"/>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stCxn id="32" idx="3"/>
              <a:endCxn id="65" idx="1"/>
            </p:cNvCxnSpPr>
            <p:nvPr/>
          </p:nvCxnSpPr>
          <p:spPr>
            <a:xfrm>
              <a:off x="4192487" y="3153957"/>
              <a:ext cx="233821" cy="3296"/>
            </a:xfrm>
            <a:prstGeom prst="straightConnector1">
              <a:avLst/>
            </a:prstGeom>
            <a:ln w="12700">
              <a:solidFill>
                <a:srgbClr val="A75F0A"/>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0" name="直線接點 59"/>
            <p:cNvCxnSpPr>
              <a:stCxn id="31" idx="0"/>
            </p:cNvCxnSpPr>
            <p:nvPr/>
          </p:nvCxnSpPr>
          <p:spPr>
            <a:xfrm flipH="1" flipV="1">
              <a:off x="1952171" y="2452914"/>
              <a:ext cx="91" cy="1032225"/>
            </a:xfrm>
            <a:prstGeom prst="line">
              <a:avLst/>
            </a:prstGeom>
            <a:ln w="12700">
              <a:solidFill>
                <a:srgbClr val="A75F0A"/>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2" name="圓角矩形 61"/>
            <p:cNvSpPr/>
            <p:nvPr/>
          </p:nvSpPr>
          <p:spPr>
            <a:xfrm>
              <a:off x="3763391" y="1651283"/>
              <a:ext cx="1829305" cy="689082"/>
            </a:xfrm>
            <a:prstGeom prst="roundRect">
              <a:avLst/>
            </a:prstGeom>
            <a:noFill/>
            <a:ln>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由請購核銷系統</a:t>
              </a:r>
              <a:r>
                <a:rPr lang="en-US" altLang="zh-TW" dirty="0" smtClean="0">
                  <a:solidFill>
                    <a:schemeClr val="tx1"/>
                  </a:solidFill>
                  <a:latin typeface="微軟正黑體" panose="020B0604030504040204" pitchFamily="34" charset="-120"/>
                  <a:ea typeface="微軟正黑體" panose="020B0604030504040204" pitchFamily="34" charset="-120"/>
                </a:rPr>
                <a:t/>
              </a:r>
              <a:br>
                <a:rPr lang="en-US" altLang="zh-TW" dirty="0" smtClean="0">
                  <a:solidFill>
                    <a:schemeClr val="tx1"/>
                  </a:solidFill>
                  <a:latin typeface="微軟正黑體" panose="020B0604030504040204" pitchFamily="34" charset="-120"/>
                  <a:ea typeface="微軟正黑體" panose="020B0604030504040204" pitchFamily="34" charset="-120"/>
                </a:rPr>
              </a:br>
              <a:r>
                <a:rPr lang="zh-TW" altLang="en-US" dirty="0" smtClean="0">
                  <a:solidFill>
                    <a:schemeClr val="tx1"/>
                  </a:solidFill>
                  <a:latin typeface="微軟正黑體" panose="020B0604030504040204" pitchFamily="34" charset="-120"/>
                  <a:ea typeface="微軟正黑體" panose="020B0604030504040204" pitchFamily="34" charset="-120"/>
                </a:rPr>
                <a:t>辦理電子封存③</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63" name="直線接點 62"/>
            <p:cNvCxnSpPr>
              <a:stCxn id="54" idx="3"/>
            </p:cNvCxnSpPr>
            <p:nvPr/>
          </p:nvCxnSpPr>
          <p:spPr>
            <a:xfrm>
              <a:off x="3483918" y="2178722"/>
              <a:ext cx="279473" cy="0"/>
            </a:xfrm>
            <a:prstGeom prst="line">
              <a:avLst/>
            </a:prstGeom>
            <a:ln w="12700">
              <a:solidFill>
                <a:srgbClr val="A75F0A"/>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4" name="肘形接點 63"/>
            <p:cNvCxnSpPr/>
            <p:nvPr/>
          </p:nvCxnSpPr>
          <p:spPr>
            <a:xfrm>
              <a:off x="2498238" y="1574206"/>
              <a:ext cx="1265153" cy="210880"/>
            </a:xfrm>
            <a:prstGeom prst="bentConnector3">
              <a:avLst>
                <a:gd name="adj1" fmla="val 50000"/>
              </a:avLst>
            </a:prstGeom>
            <a:ln w="12700">
              <a:solidFill>
                <a:srgbClr val="A75F0A"/>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598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陸、結語</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35" name="圓角矩形 11">
            <a:extLst>
              <a:ext uri="{FF2B5EF4-FFF2-40B4-BE49-F238E27FC236}">
                <a16:creationId xmlns:a16="http://schemas.microsoft.com/office/drawing/2014/main" id="{2F92D0DC-45E2-47A2-99FA-FB9FF3A87E5D}"/>
              </a:ext>
            </a:extLst>
          </p:cNvPr>
          <p:cNvSpPr/>
          <p:nvPr/>
        </p:nvSpPr>
        <p:spPr>
          <a:xfrm>
            <a:off x="1428750" y="1500061"/>
            <a:ext cx="6286500" cy="2268000"/>
          </a:xfrm>
          <a:prstGeom prst="roundRect">
            <a:avLst>
              <a:gd name="adj" fmla="val 12948"/>
            </a:avLst>
          </a:prstGeom>
          <a:solidFill>
            <a:srgbClr val="FFD9D9"/>
          </a:solidFill>
          <a:ln w="28575">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6" name="Rectangle 3">
            <a:extLst>
              <a:ext uri="{FF2B5EF4-FFF2-40B4-BE49-F238E27FC236}">
                <a16:creationId xmlns:a16="http://schemas.microsoft.com/office/drawing/2014/main" id="{CCDE7E02-1013-4BF3-AD07-DB329A0DB463}"/>
              </a:ext>
            </a:extLst>
          </p:cNvPr>
          <p:cNvSpPr txBox="1">
            <a:spLocks noChangeArrowheads="1"/>
          </p:cNvSpPr>
          <p:nvPr/>
        </p:nvSpPr>
        <p:spPr>
          <a:xfrm>
            <a:off x="1892941" y="1733332"/>
            <a:ext cx="5358118" cy="199826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dist">
              <a:lnSpc>
                <a:spcPct val="150000"/>
              </a:lnSpc>
              <a:spcBef>
                <a:spcPct val="0"/>
              </a:spcBef>
            </a:pPr>
            <a:r>
              <a:rPr lang="zh-TW" altLang="en-US" sz="3100" b="1" dirty="0">
                <a:solidFill>
                  <a:schemeClr val="tx1"/>
                </a:solidFill>
                <a:latin typeface="微軟正黑體" pitchFamily="34" charset="-120"/>
                <a:ea typeface="微軟正黑體" pitchFamily="34" charset="-120"/>
              </a:rPr>
              <a:t>        </a:t>
            </a:r>
            <a:r>
              <a:rPr lang="zh-TW" altLang="en-US" sz="3400" b="1" dirty="0">
                <a:solidFill>
                  <a:schemeClr val="tx1"/>
                </a:solidFill>
                <a:latin typeface="微軟正黑體" pitchFamily="34" charset="-120"/>
                <a:ea typeface="微軟正黑體" pitchFamily="34" charset="-120"/>
              </a:rPr>
              <a:t>透過對政府經費核銷的簡化有</a:t>
            </a:r>
            <a:endParaRPr lang="en-US" altLang="zh-TW" sz="3400" b="1" dirty="0">
              <a:solidFill>
                <a:schemeClr val="tx1"/>
              </a:solidFill>
              <a:latin typeface="微軟正黑體" pitchFamily="34" charset="-120"/>
              <a:ea typeface="微軟正黑體" pitchFamily="34" charset="-120"/>
            </a:endParaRPr>
          </a:p>
          <a:p>
            <a:pPr algn="dist">
              <a:lnSpc>
                <a:spcPct val="150000"/>
              </a:lnSpc>
              <a:spcBef>
                <a:spcPct val="0"/>
              </a:spcBef>
            </a:pPr>
            <a:r>
              <a:rPr lang="zh-TW" altLang="en-US" sz="3400" b="1" dirty="0">
                <a:solidFill>
                  <a:schemeClr val="tx1"/>
                </a:solidFill>
                <a:latin typeface="微軟正黑體" pitchFamily="34" charset="-120"/>
                <a:ea typeface="微軟正黑體" pitchFamily="34" charset="-120"/>
              </a:rPr>
              <a:t>更進一步之了解，俾能協助機關或</a:t>
            </a:r>
            <a:endParaRPr lang="en-US" altLang="zh-TW" sz="3400" b="1" dirty="0">
              <a:solidFill>
                <a:schemeClr val="tx1"/>
              </a:solidFill>
              <a:latin typeface="微軟正黑體" pitchFamily="34" charset="-120"/>
              <a:ea typeface="微軟正黑體" pitchFamily="34" charset="-120"/>
            </a:endParaRPr>
          </a:p>
          <a:p>
            <a:pPr>
              <a:lnSpc>
                <a:spcPct val="150000"/>
              </a:lnSpc>
              <a:spcBef>
                <a:spcPct val="0"/>
              </a:spcBef>
            </a:pPr>
            <a:r>
              <a:rPr lang="zh-TW" altLang="en-US" sz="3400" b="1" dirty="0">
                <a:solidFill>
                  <a:schemeClr val="tx1"/>
                </a:solidFill>
                <a:latin typeface="微軟正黑體" pitchFamily="34" charset="-120"/>
                <a:ea typeface="微軟正黑體" pitchFamily="34" charset="-120"/>
              </a:rPr>
              <a:t>學校推動業務</a:t>
            </a:r>
            <a:r>
              <a:rPr lang="zh-TW" altLang="en-US" sz="3400" b="1" dirty="0">
                <a:solidFill>
                  <a:schemeClr val="tx1"/>
                </a:solidFill>
                <a:latin typeface="標楷體" panose="03000509000000000000" pitchFamily="65" charset="-120"/>
                <a:ea typeface="標楷體" panose="03000509000000000000" pitchFamily="65" charset="-120"/>
              </a:rPr>
              <a:t>，</a:t>
            </a:r>
            <a:r>
              <a:rPr lang="zh-TW" altLang="en-US" sz="3400" b="1" dirty="0">
                <a:solidFill>
                  <a:schemeClr val="tx1"/>
                </a:solidFill>
                <a:latin typeface="微軟正黑體" pitchFamily="34" charset="-120"/>
                <a:ea typeface="微軟正黑體" pitchFamily="34" charset="-120"/>
              </a:rPr>
              <a:t>提升行政效率。</a:t>
            </a:r>
          </a:p>
        </p:txBody>
      </p:sp>
      <p:grpSp>
        <p:nvGrpSpPr>
          <p:cNvPr id="437" name="Google Shape;1939;p1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685CEA16-CF50-4F0F-A631-62F285EFEFA7}"/>
              </a:ext>
            </a:extLst>
          </p:cNvPr>
          <p:cNvGrpSpPr>
            <a:grpSpLocks noChangeAspect="1"/>
          </p:cNvGrpSpPr>
          <p:nvPr/>
        </p:nvGrpSpPr>
        <p:grpSpPr>
          <a:xfrm>
            <a:off x="6582048" y="2480753"/>
            <a:ext cx="1392856" cy="1572408"/>
            <a:chOff x="3847299" y="1137248"/>
            <a:chExt cx="4497395" cy="5077149"/>
          </a:xfrm>
        </p:grpSpPr>
        <p:grpSp>
          <p:nvGrpSpPr>
            <p:cNvPr id="438" name="Google Shape;1940;p15">
              <a:extLst>
                <a:ext uri="{FF2B5EF4-FFF2-40B4-BE49-F238E27FC236}">
                  <a16:creationId xmlns:a16="http://schemas.microsoft.com/office/drawing/2014/main" id="{A6F93845-4EE4-4427-B4BA-7B1BFEDE1602}"/>
                </a:ext>
              </a:extLst>
            </p:cNvPr>
            <p:cNvGrpSpPr/>
            <p:nvPr/>
          </p:nvGrpSpPr>
          <p:grpSpPr>
            <a:xfrm>
              <a:off x="3847299" y="1137248"/>
              <a:ext cx="4301374" cy="5077149"/>
              <a:chOff x="1927" y="-5"/>
              <a:chExt cx="3665" cy="4326"/>
            </a:xfrm>
          </p:grpSpPr>
          <p:sp>
            <p:nvSpPr>
              <p:cNvPr id="452" name="Google Shape;1941;p15">
                <a:extLst>
                  <a:ext uri="{FF2B5EF4-FFF2-40B4-BE49-F238E27FC236}">
                    <a16:creationId xmlns:a16="http://schemas.microsoft.com/office/drawing/2014/main" id="{41D5CC3E-9FC5-45D2-9A82-3B4B08DF6EB3}"/>
                  </a:ext>
                </a:extLst>
              </p:cNvPr>
              <p:cNvSpPr/>
              <p:nvPr/>
            </p:nvSpPr>
            <p:spPr>
              <a:xfrm>
                <a:off x="2600" y="3549"/>
                <a:ext cx="85" cy="66"/>
              </a:xfrm>
              <a:custGeom>
                <a:avLst/>
                <a:gdLst/>
                <a:ahLst/>
                <a:cxnLst/>
                <a:rect l="l" t="t" r="r" b="b"/>
                <a:pathLst>
                  <a:path w="63" h="49" extrusionOk="0">
                    <a:moveTo>
                      <a:pt x="10" y="49"/>
                    </a:moveTo>
                    <a:cubicBezTo>
                      <a:pt x="10" y="49"/>
                      <a:pt x="0" y="3"/>
                      <a:pt x="14" y="1"/>
                    </a:cubicBezTo>
                    <a:cubicBezTo>
                      <a:pt x="21" y="0"/>
                      <a:pt x="25" y="12"/>
                      <a:pt x="33" y="14"/>
                    </a:cubicBezTo>
                    <a:cubicBezTo>
                      <a:pt x="50" y="18"/>
                      <a:pt x="63" y="39"/>
                      <a:pt x="63" y="39"/>
                    </a:cubicBezTo>
                    <a:lnTo>
                      <a:pt x="10" y="49"/>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3" name="Google Shape;1942;p15">
                <a:extLst>
                  <a:ext uri="{FF2B5EF4-FFF2-40B4-BE49-F238E27FC236}">
                    <a16:creationId xmlns:a16="http://schemas.microsoft.com/office/drawing/2014/main" id="{1EAE6102-6AFE-46D8-A216-9BA29E698D4C}"/>
                  </a:ext>
                </a:extLst>
              </p:cNvPr>
              <p:cNvSpPr/>
              <p:nvPr/>
            </p:nvSpPr>
            <p:spPr>
              <a:xfrm>
                <a:off x="3513" y="1806"/>
                <a:ext cx="190" cy="84"/>
              </a:xfrm>
              <a:prstGeom prst="ellipse">
                <a:avLst/>
              </a:pr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4" name="Google Shape;1943;p15">
                <a:extLst>
                  <a:ext uri="{FF2B5EF4-FFF2-40B4-BE49-F238E27FC236}">
                    <a16:creationId xmlns:a16="http://schemas.microsoft.com/office/drawing/2014/main" id="{C38EEE25-CF91-460C-B9B7-85DC70C2ABAC}"/>
                  </a:ext>
                </a:extLst>
              </p:cNvPr>
              <p:cNvSpPr/>
              <p:nvPr/>
            </p:nvSpPr>
            <p:spPr>
              <a:xfrm>
                <a:off x="1927" y="4260"/>
                <a:ext cx="3665" cy="44"/>
              </a:xfrm>
              <a:custGeom>
                <a:avLst/>
                <a:gdLst/>
                <a:ahLst/>
                <a:cxnLst/>
                <a:rect l="l" t="t" r="r" b="b"/>
                <a:pathLst>
                  <a:path w="2708" h="32" extrusionOk="0">
                    <a:moveTo>
                      <a:pt x="2692" y="0"/>
                    </a:moveTo>
                    <a:cubicBezTo>
                      <a:pt x="15" y="0"/>
                      <a:pt x="15" y="0"/>
                      <a:pt x="15" y="0"/>
                    </a:cubicBezTo>
                    <a:cubicBezTo>
                      <a:pt x="7" y="0"/>
                      <a:pt x="0" y="7"/>
                      <a:pt x="0" y="16"/>
                    </a:cubicBezTo>
                    <a:cubicBezTo>
                      <a:pt x="0" y="25"/>
                      <a:pt x="7" y="32"/>
                      <a:pt x="15" y="32"/>
                    </a:cubicBezTo>
                    <a:cubicBezTo>
                      <a:pt x="2692" y="32"/>
                      <a:pt x="2692" y="32"/>
                      <a:pt x="2692" y="32"/>
                    </a:cubicBezTo>
                    <a:cubicBezTo>
                      <a:pt x="2701" y="32"/>
                      <a:pt x="2708" y="25"/>
                      <a:pt x="2708" y="16"/>
                    </a:cubicBezTo>
                    <a:cubicBezTo>
                      <a:pt x="2708" y="7"/>
                      <a:pt x="2701" y="0"/>
                      <a:pt x="2692" y="0"/>
                    </a:cubicBezTo>
                  </a:path>
                </a:pathLst>
              </a:custGeom>
              <a:solidFill>
                <a:srgbClr val="9A9A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5" name="Google Shape;1944;p15">
                <a:extLst>
                  <a:ext uri="{FF2B5EF4-FFF2-40B4-BE49-F238E27FC236}">
                    <a16:creationId xmlns:a16="http://schemas.microsoft.com/office/drawing/2014/main" id="{98BEC7D2-1E37-45A8-B1AA-37C35C03D705}"/>
                  </a:ext>
                </a:extLst>
              </p:cNvPr>
              <p:cNvSpPr/>
              <p:nvPr/>
            </p:nvSpPr>
            <p:spPr>
              <a:xfrm>
                <a:off x="4620" y="3173"/>
                <a:ext cx="219" cy="178"/>
              </a:xfrm>
              <a:custGeom>
                <a:avLst/>
                <a:gdLst/>
                <a:ahLst/>
                <a:cxnLst/>
                <a:rect l="l" t="t" r="r" b="b"/>
                <a:pathLst>
                  <a:path w="162" h="132" extrusionOk="0">
                    <a:moveTo>
                      <a:pt x="162" y="18"/>
                    </a:moveTo>
                    <a:cubicBezTo>
                      <a:pt x="159" y="15"/>
                      <a:pt x="159" y="15"/>
                      <a:pt x="159" y="15"/>
                    </a:cubicBezTo>
                    <a:cubicBezTo>
                      <a:pt x="145" y="0"/>
                      <a:pt x="123" y="0"/>
                      <a:pt x="108" y="13"/>
                    </a:cubicBezTo>
                    <a:cubicBezTo>
                      <a:pt x="86" y="34"/>
                      <a:pt x="86" y="34"/>
                      <a:pt x="86" y="34"/>
                    </a:cubicBezTo>
                    <a:cubicBezTo>
                      <a:pt x="81" y="38"/>
                      <a:pt x="73" y="38"/>
                      <a:pt x="68" y="33"/>
                    </a:cubicBezTo>
                    <a:cubicBezTo>
                      <a:pt x="68" y="33"/>
                      <a:pt x="68" y="33"/>
                      <a:pt x="68" y="33"/>
                    </a:cubicBezTo>
                    <a:cubicBezTo>
                      <a:pt x="63" y="28"/>
                      <a:pt x="55" y="28"/>
                      <a:pt x="50" y="32"/>
                    </a:cubicBezTo>
                    <a:cubicBezTo>
                      <a:pt x="5" y="75"/>
                      <a:pt x="5" y="75"/>
                      <a:pt x="5" y="75"/>
                    </a:cubicBezTo>
                    <a:cubicBezTo>
                      <a:pt x="0" y="79"/>
                      <a:pt x="0" y="87"/>
                      <a:pt x="4" y="92"/>
                    </a:cubicBezTo>
                    <a:cubicBezTo>
                      <a:pt x="41" y="132"/>
                      <a:pt x="41" y="132"/>
                      <a:pt x="41" y="132"/>
                    </a:cubicBezTo>
                    <a:cubicBezTo>
                      <a:pt x="82" y="93"/>
                      <a:pt x="82" y="93"/>
                      <a:pt x="82" y="93"/>
                    </a:cubicBezTo>
                    <a:cubicBezTo>
                      <a:pt x="78" y="88"/>
                      <a:pt x="78" y="88"/>
                      <a:pt x="78" y="88"/>
                    </a:cubicBezTo>
                    <a:cubicBezTo>
                      <a:pt x="92" y="83"/>
                      <a:pt x="92" y="83"/>
                      <a:pt x="92" y="83"/>
                    </a:cubicBezTo>
                    <a:lnTo>
                      <a:pt x="162" y="18"/>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6" name="Google Shape;1945;p15">
                <a:extLst>
                  <a:ext uri="{FF2B5EF4-FFF2-40B4-BE49-F238E27FC236}">
                    <a16:creationId xmlns:a16="http://schemas.microsoft.com/office/drawing/2014/main" id="{CB2C9290-D136-4C23-A8A0-F972E1E4A9C1}"/>
                  </a:ext>
                </a:extLst>
              </p:cNvPr>
              <p:cNvSpPr/>
              <p:nvPr/>
            </p:nvSpPr>
            <p:spPr>
              <a:xfrm>
                <a:off x="4413" y="3011"/>
                <a:ext cx="310" cy="299"/>
              </a:xfrm>
              <a:custGeom>
                <a:avLst/>
                <a:gdLst/>
                <a:ahLst/>
                <a:cxnLst/>
                <a:rect l="l" t="t" r="r" b="b"/>
                <a:pathLst>
                  <a:path w="229" h="221" extrusionOk="0">
                    <a:moveTo>
                      <a:pt x="229" y="157"/>
                    </a:moveTo>
                    <a:cubicBezTo>
                      <a:pt x="87" y="14"/>
                      <a:pt x="87" y="14"/>
                      <a:pt x="87" y="14"/>
                    </a:cubicBezTo>
                    <a:cubicBezTo>
                      <a:pt x="78" y="5"/>
                      <a:pt x="66" y="0"/>
                      <a:pt x="53" y="0"/>
                    </a:cubicBezTo>
                    <a:cubicBezTo>
                      <a:pt x="0" y="0"/>
                      <a:pt x="0" y="0"/>
                      <a:pt x="0" y="0"/>
                    </a:cubicBezTo>
                    <a:cubicBezTo>
                      <a:pt x="0" y="91"/>
                      <a:pt x="0" y="91"/>
                      <a:pt x="0" y="91"/>
                    </a:cubicBezTo>
                    <a:cubicBezTo>
                      <a:pt x="26" y="91"/>
                      <a:pt x="26" y="91"/>
                      <a:pt x="26" y="91"/>
                    </a:cubicBezTo>
                    <a:cubicBezTo>
                      <a:pt x="32" y="91"/>
                      <a:pt x="38" y="93"/>
                      <a:pt x="42" y="97"/>
                    </a:cubicBezTo>
                    <a:cubicBezTo>
                      <a:pt x="165" y="221"/>
                      <a:pt x="165" y="221"/>
                      <a:pt x="165" y="221"/>
                    </a:cubicBezTo>
                    <a:lnTo>
                      <a:pt x="229" y="157"/>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7" name="Google Shape;1946;p15">
                <a:extLst>
                  <a:ext uri="{FF2B5EF4-FFF2-40B4-BE49-F238E27FC236}">
                    <a16:creationId xmlns:a16="http://schemas.microsoft.com/office/drawing/2014/main" id="{CE31B5CC-CF7A-4E15-864C-23E96F1548B6}"/>
                  </a:ext>
                </a:extLst>
              </p:cNvPr>
              <p:cNvSpPr/>
              <p:nvPr/>
            </p:nvSpPr>
            <p:spPr>
              <a:xfrm>
                <a:off x="2065" y="3742"/>
                <a:ext cx="552" cy="562"/>
              </a:xfrm>
              <a:custGeom>
                <a:avLst/>
                <a:gdLst/>
                <a:ahLst/>
                <a:cxnLst/>
                <a:rect l="l" t="t" r="r" b="b"/>
                <a:pathLst>
                  <a:path w="408" h="416" extrusionOk="0">
                    <a:moveTo>
                      <a:pt x="363" y="416"/>
                    </a:moveTo>
                    <a:cubicBezTo>
                      <a:pt x="46" y="416"/>
                      <a:pt x="46" y="416"/>
                      <a:pt x="46" y="416"/>
                    </a:cubicBezTo>
                    <a:cubicBezTo>
                      <a:pt x="21" y="416"/>
                      <a:pt x="0" y="395"/>
                      <a:pt x="0" y="370"/>
                    </a:cubicBezTo>
                    <a:cubicBezTo>
                      <a:pt x="0" y="46"/>
                      <a:pt x="0" y="46"/>
                      <a:pt x="0" y="46"/>
                    </a:cubicBezTo>
                    <a:cubicBezTo>
                      <a:pt x="0" y="20"/>
                      <a:pt x="21" y="0"/>
                      <a:pt x="46" y="0"/>
                    </a:cubicBezTo>
                    <a:cubicBezTo>
                      <a:pt x="363" y="0"/>
                      <a:pt x="363" y="0"/>
                      <a:pt x="363" y="0"/>
                    </a:cubicBezTo>
                    <a:cubicBezTo>
                      <a:pt x="388" y="0"/>
                      <a:pt x="408" y="20"/>
                      <a:pt x="408" y="46"/>
                    </a:cubicBezTo>
                    <a:cubicBezTo>
                      <a:pt x="408" y="370"/>
                      <a:pt x="408" y="370"/>
                      <a:pt x="408" y="370"/>
                    </a:cubicBezTo>
                    <a:cubicBezTo>
                      <a:pt x="408" y="395"/>
                      <a:pt x="388" y="416"/>
                      <a:pt x="363" y="416"/>
                    </a:cubicBezTo>
                    <a:close/>
                  </a:path>
                </a:pathLst>
              </a:custGeom>
              <a:solidFill>
                <a:srgbClr val="C60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8" name="Google Shape;1947;p15">
                <a:extLst>
                  <a:ext uri="{FF2B5EF4-FFF2-40B4-BE49-F238E27FC236}">
                    <a16:creationId xmlns:a16="http://schemas.microsoft.com/office/drawing/2014/main" id="{DF566CC2-590D-4E4C-959C-82C6C3D3EF28}"/>
                  </a:ext>
                </a:extLst>
              </p:cNvPr>
              <p:cNvSpPr/>
              <p:nvPr/>
            </p:nvSpPr>
            <p:spPr>
              <a:xfrm>
                <a:off x="2734" y="2898"/>
                <a:ext cx="553" cy="711"/>
              </a:xfrm>
              <a:custGeom>
                <a:avLst/>
                <a:gdLst/>
                <a:ahLst/>
                <a:cxnLst/>
                <a:rect l="l" t="t" r="r" b="b"/>
                <a:pathLst>
                  <a:path w="409" h="527" extrusionOk="0">
                    <a:moveTo>
                      <a:pt x="363" y="527"/>
                    </a:moveTo>
                    <a:cubicBezTo>
                      <a:pt x="46" y="527"/>
                      <a:pt x="46" y="527"/>
                      <a:pt x="46" y="527"/>
                    </a:cubicBezTo>
                    <a:cubicBezTo>
                      <a:pt x="21" y="527"/>
                      <a:pt x="0" y="506"/>
                      <a:pt x="0" y="481"/>
                    </a:cubicBezTo>
                    <a:cubicBezTo>
                      <a:pt x="0" y="46"/>
                      <a:pt x="0" y="46"/>
                      <a:pt x="0" y="46"/>
                    </a:cubicBezTo>
                    <a:cubicBezTo>
                      <a:pt x="0" y="21"/>
                      <a:pt x="21" y="0"/>
                      <a:pt x="46" y="0"/>
                    </a:cubicBezTo>
                    <a:cubicBezTo>
                      <a:pt x="363" y="0"/>
                      <a:pt x="363" y="0"/>
                      <a:pt x="363" y="0"/>
                    </a:cubicBezTo>
                    <a:cubicBezTo>
                      <a:pt x="388" y="0"/>
                      <a:pt x="409" y="21"/>
                      <a:pt x="409" y="46"/>
                    </a:cubicBezTo>
                    <a:cubicBezTo>
                      <a:pt x="409" y="481"/>
                      <a:pt x="409" y="481"/>
                      <a:pt x="409" y="481"/>
                    </a:cubicBezTo>
                    <a:cubicBezTo>
                      <a:pt x="409" y="506"/>
                      <a:pt x="388" y="527"/>
                      <a:pt x="363" y="527"/>
                    </a:cubicBezTo>
                    <a:close/>
                  </a:path>
                </a:pathLst>
              </a:custGeom>
              <a:solidFill>
                <a:srgbClr val="E04B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9" name="Google Shape;1948;p15">
                <a:extLst>
                  <a:ext uri="{FF2B5EF4-FFF2-40B4-BE49-F238E27FC236}">
                    <a16:creationId xmlns:a16="http://schemas.microsoft.com/office/drawing/2014/main" id="{4DF0D97F-CBD7-4E5B-BB8C-C9046BF00433}"/>
                  </a:ext>
                </a:extLst>
              </p:cNvPr>
              <p:cNvSpPr/>
              <p:nvPr/>
            </p:nvSpPr>
            <p:spPr>
              <a:xfrm>
                <a:off x="3425" y="2684"/>
                <a:ext cx="554" cy="1620"/>
              </a:xfrm>
              <a:custGeom>
                <a:avLst/>
                <a:gdLst/>
                <a:ahLst/>
                <a:cxnLst/>
                <a:rect l="l" t="t" r="r" b="b"/>
                <a:pathLst>
                  <a:path w="409" h="1199" extrusionOk="0">
                    <a:moveTo>
                      <a:pt x="363" y="1199"/>
                    </a:moveTo>
                    <a:cubicBezTo>
                      <a:pt x="46" y="1199"/>
                      <a:pt x="46" y="1199"/>
                      <a:pt x="46" y="1199"/>
                    </a:cubicBezTo>
                    <a:cubicBezTo>
                      <a:pt x="21" y="1199"/>
                      <a:pt x="0" y="1178"/>
                      <a:pt x="0" y="1153"/>
                    </a:cubicBezTo>
                    <a:cubicBezTo>
                      <a:pt x="0" y="46"/>
                      <a:pt x="0" y="46"/>
                      <a:pt x="0" y="46"/>
                    </a:cubicBezTo>
                    <a:cubicBezTo>
                      <a:pt x="0" y="21"/>
                      <a:pt x="21" y="0"/>
                      <a:pt x="46" y="0"/>
                    </a:cubicBezTo>
                    <a:cubicBezTo>
                      <a:pt x="363" y="0"/>
                      <a:pt x="363" y="0"/>
                      <a:pt x="363" y="0"/>
                    </a:cubicBezTo>
                    <a:cubicBezTo>
                      <a:pt x="388" y="0"/>
                      <a:pt x="409" y="21"/>
                      <a:pt x="409" y="46"/>
                    </a:cubicBezTo>
                    <a:cubicBezTo>
                      <a:pt x="409" y="1153"/>
                      <a:pt x="409" y="1153"/>
                      <a:pt x="409" y="1153"/>
                    </a:cubicBezTo>
                    <a:cubicBezTo>
                      <a:pt x="409" y="1178"/>
                      <a:pt x="388" y="1199"/>
                      <a:pt x="363" y="1199"/>
                    </a:cubicBezTo>
                    <a:close/>
                  </a:path>
                </a:pathLst>
              </a:custGeom>
              <a:solidFill>
                <a:srgbClr val="FFB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0" name="Google Shape;1949;p15">
                <a:extLst>
                  <a:ext uri="{FF2B5EF4-FFF2-40B4-BE49-F238E27FC236}">
                    <a16:creationId xmlns:a16="http://schemas.microsoft.com/office/drawing/2014/main" id="{70AA8610-3077-49CA-8D68-9E6F2CDC2254}"/>
                  </a:ext>
                </a:extLst>
              </p:cNvPr>
              <p:cNvSpPr/>
              <p:nvPr/>
            </p:nvSpPr>
            <p:spPr>
              <a:xfrm>
                <a:off x="4180" y="3120"/>
                <a:ext cx="552" cy="1184"/>
              </a:xfrm>
              <a:custGeom>
                <a:avLst/>
                <a:gdLst/>
                <a:ahLst/>
                <a:cxnLst/>
                <a:rect l="l" t="t" r="r" b="b"/>
                <a:pathLst>
                  <a:path w="408" h="876" extrusionOk="0">
                    <a:moveTo>
                      <a:pt x="363" y="876"/>
                    </a:moveTo>
                    <a:cubicBezTo>
                      <a:pt x="46" y="876"/>
                      <a:pt x="46" y="876"/>
                      <a:pt x="46" y="876"/>
                    </a:cubicBezTo>
                    <a:cubicBezTo>
                      <a:pt x="21" y="876"/>
                      <a:pt x="0" y="855"/>
                      <a:pt x="0" y="830"/>
                    </a:cubicBezTo>
                    <a:cubicBezTo>
                      <a:pt x="0" y="46"/>
                      <a:pt x="0" y="46"/>
                      <a:pt x="0" y="46"/>
                    </a:cubicBezTo>
                    <a:cubicBezTo>
                      <a:pt x="0" y="21"/>
                      <a:pt x="21" y="0"/>
                      <a:pt x="46" y="0"/>
                    </a:cubicBezTo>
                    <a:cubicBezTo>
                      <a:pt x="363" y="0"/>
                      <a:pt x="363" y="0"/>
                      <a:pt x="363" y="0"/>
                    </a:cubicBezTo>
                    <a:cubicBezTo>
                      <a:pt x="388" y="0"/>
                      <a:pt x="408" y="21"/>
                      <a:pt x="408" y="46"/>
                    </a:cubicBezTo>
                    <a:cubicBezTo>
                      <a:pt x="408" y="830"/>
                      <a:pt x="408" y="830"/>
                      <a:pt x="408" y="830"/>
                    </a:cubicBezTo>
                    <a:cubicBezTo>
                      <a:pt x="408" y="855"/>
                      <a:pt x="388" y="876"/>
                      <a:pt x="363" y="876"/>
                    </a:cubicBezTo>
                    <a:close/>
                  </a:path>
                </a:pathLst>
              </a:custGeom>
              <a:solidFill>
                <a:srgbClr val="DD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1" name="Google Shape;1950;p15">
                <a:extLst>
                  <a:ext uri="{FF2B5EF4-FFF2-40B4-BE49-F238E27FC236}">
                    <a16:creationId xmlns:a16="http://schemas.microsoft.com/office/drawing/2014/main" id="{498A344C-D1EB-419C-AB5E-F9F40ADD98DA}"/>
                  </a:ext>
                </a:extLst>
              </p:cNvPr>
              <p:cNvSpPr/>
              <p:nvPr/>
            </p:nvSpPr>
            <p:spPr>
              <a:xfrm>
                <a:off x="1976" y="3742"/>
                <a:ext cx="553" cy="562"/>
              </a:xfrm>
              <a:custGeom>
                <a:avLst/>
                <a:gdLst/>
                <a:ahLst/>
                <a:cxnLst/>
                <a:rect l="l" t="t" r="r" b="b"/>
                <a:pathLst>
                  <a:path w="409" h="416" extrusionOk="0">
                    <a:moveTo>
                      <a:pt x="363" y="416"/>
                    </a:moveTo>
                    <a:cubicBezTo>
                      <a:pt x="46" y="416"/>
                      <a:pt x="46" y="416"/>
                      <a:pt x="46" y="416"/>
                    </a:cubicBezTo>
                    <a:cubicBezTo>
                      <a:pt x="21" y="416"/>
                      <a:pt x="0" y="395"/>
                      <a:pt x="0" y="370"/>
                    </a:cubicBezTo>
                    <a:cubicBezTo>
                      <a:pt x="0" y="46"/>
                      <a:pt x="0" y="46"/>
                      <a:pt x="0" y="46"/>
                    </a:cubicBezTo>
                    <a:cubicBezTo>
                      <a:pt x="0" y="20"/>
                      <a:pt x="21" y="0"/>
                      <a:pt x="46" y="0"/>
                    </a:cubicBezTo>
                    <a:cubicBezTo>
                      <a:pt x="363" y="0"/>
                      <a:pt x="363" y="0"/>
                      <a:pt x="363" y="0"/>
                    </a:cubicBezTo>
                    <a:cubicBezTo>
                      <a:pt x="388" y="0"/>
                      <a:pt x="409" y="20"/>
                      <a:pt x="409" y="46"/>
                    </a:cubicBezTo>
                    <a:cubicBezTo>
                      <a:pt x="409" y="370"/>
                      <a:pt x="409" y="370"/>
                      <a:pt x="409" y="370"/>
                    </a:cubicBezTo>
                    <a:cubicBezTo>
                      <a:pt x="409" y="395"/>
                      <a:pt x="388" y="416"/>
                      <a:pt x="363" y="416"/>
                    </a:cubicBezTo>
                    <a:close/>
                  </a:path>
                </a:pathLst>
              </a:custGeom>
              <a:solidFill>
                <a:srgbClr val="E01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2" name="Google Shape;1951;p15">
                <a:extLst>
                  <a:ext uri="{FF2B5EF4-FFF2-40B4-BE49-F238E27FC236}">
                    <a16:creationId xmlns:a16="http://schemas.microsoft.com/office/drawing/2014/main" id="{88941575-1B7B-4146-9F1B-17116D75992C}"/>
                  </a:ext>
                </a:extLst>
              </p:cNvPr>
              <p:cNvSpPr/>
              <p:nvPr/>
            </p:nvSpPr>
            <p:spPr>
              <a:xfrm>
                <a:off x="2644" y="2898"/>
                <a:ext cx="554" cy="711"/>
              </a:xfrm>
              <a:custGeom>
                <a:avLst/>
                <a:gdLst/>
                <a:ahLst/>
                <a:cxnLst/>
                <a:rect l="l" t="t" r="r" b="b"/>
                <a:pathLst>
                  <a:path w="409" h="527" extrusionOk="0">
                    <a:moveTo>
                      <a:pt x="409" y="46"/>
                    </a:moveTo>
                    <a:cubicBezTo>
                      <a:pt x="409" y="481"/>
                      <a:pt x="409" y="481"/>
                      <a:pt x="409" y="481"/>
                    </a:cubicBezTo>
                    <a:cubicBezTo>
                      <a:pt x="409" y="506"/>
                      <a:pt x="388" y="527"/>
                      <a:pt x="363" y="527"/>
                    </a:cubicBezTo>
                    <a:cubicBezTo>
                      <a:pt x="46" y="527"/>
                      <a:pt x="46" y="527"/>
                      <a:pt x="46" y="527"/>
                    </a:cubicBezTo>
                    <a:cubicBezTo>
                      <a:pt x="22" y="527"/>
                      <a:pt x="2" y="507"/>
                      <a:pt x="1" y="483"/>
                    </a:cubicBezTo>
                    <a:cubicBezTo>
                      <a:pt x="0" y="482"/>
                      <a:pt x="0" y="482"/>
                      <a:pt x="0" y="481"/>
                    </a:cubicBezTo>
                    <a:cubicBezTo>
                      <a:pt x="0" y="46"/>
                      <a:pt x="0" y="46"/>
                      <a:pt x="0" y="46"/>
                    </a:cubicBezTo>
                    <a:cubicBezTo>
                      <a:pt x="0" y="21"/>
                      <a:pt x="21" y="0"/>
                      <a:pt x="46" y="0"/>
                    </a:cubicBezTo>
                    <a:cubicBezTo>
                      <a:pt x="363" y="0"/>
                      <a:pt x="363" y="0"/>
                      <a:pt x="363" y="0"/>
                    </a:cubicBezTo>
                    <a:cubicBezTo>
                      <a:pt x="388" y="0"/>
                      <a:pt x="409" y="21"/>
                      <a:pt x="409" y="46"/>
                    </a:cubicBezTo>
                    <a:close/>
                  </a:path>
                </a:pathLst>
              </a:custGeom>
              <a:solidFill>
                <a:srgbClr val="FF5B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3" name="Google Shape;1952;p15">
                <a:extLst>
                  <a:ext uri="{FF2B5EF4-FFF2-40B4-BE49-F238E27FC236}">
                    <a16:creationId xmlns:a16="http://schemas.microsoft.com/office/drawing/2014/main" id="{861FAD7B-E4ED-49F9-A33B-10E9A785813F}"/>
                  </a:ext>
                </a:extLst>
              </p:cNvPr>
              <p:cNvSpPr/>
              <p:nvPr/>
            </p:nvSpPr>
            <p:spPr>
              <a:xfrm>
                <a:off x="2646" y="3550"/>
                <a:ext cx="70" cy="59"/>
              </a:xfrm>
              <a:custGeom>
                <a:avLst/>
                <a:gdLst/>
                <a:ahLst/>
                <a:cxnLst/>
                <a:rect l="l" t="t" r="r" b="b"/>
                <a:pathLst>
                  <a:path w="52" h="44" extrusionOk="0">
                    <a:moveTo>
                      <a:pt x="52" y="34"/>
                    </a:moveTo>
                    <a:cubicBezTo>
                      <a:pt x="46" y="44"/>
                      <a:pt x="46" y="44"/>
                      <a:pt x="46" y="44"/>
                    </a:cubicBezTo>
                    <a:cubicBezTo>
                      <a:pt x="45" y="44"/>
                      <a:pt x="45" y="44"/>
                      <a:pt x="45" y="44"/>
                    </a:cubicBezTo>
                    <a:cubicBezTo>
                      <a:pt x="21" y="44"/>
                      <a:pt x="1" y="24"/>
                      <a:pt x="0" y="0"/>
                    </a:cubicBezTo>
                    <a:lnTo>
                      <a:pt x="52" y="34"/>
                    </a:lnTo>
                    <a:close/>
                  </a:path>
                </a:pathLst>
              </a:custGeom>
              <a:solidFill>
                <a:srgbClr val="C141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4" name="Google Shape;1953;p15">
                <a:extLst>
                  <a:ext uri="{FF2B5EF4-FFF2-40B4-BE49-F238E27FC236}">
                    <a16:creationId xmlns:a16="http://schemas.microsoft.com/office/drawing/2014/main" id="{1D8748D1-DBCF-47DC-A2DF-3AB2C979F71A}"/>
                  </a:ext>
                </a:extLst>
              </p:cNvPr>
              <p:cNvSpPr/>
              <p:nvPr/>
            </p:nvSpPr>
            <p:spPr>
              <a:xfrm>
                <a:off x="3006" y="3357"/>
                <a:ext cx="192" cy="252"/>
              </a:xfrm>
              <a:custGeom>
                <a:avLst/>
                <a:gdLst/>
                <a:ahLst/>
                <a:cxnLst/>
                <a:rect l="l" t="t" r="r" b="b"/>
                <a:pathLst>
                  <a:path w="142" h="187" extrusionOk="0">
                    <a:moveTo>
                      <a:pt x="142" y="21"/>
                    </a:moveTo>
                    <a:cubicBezTo>
                      <a:pt x="142" y="141"/>
                      <a:pt x="142" y="141"/>
                      <a:pt x="142" y="141"/>
                    </a:cubicBezTo>
                    <a:cubicBezTo>
                      <a:pt x="142" y="166"/>
                      <a:pt x="121" y="187"/>
                      <a:pt x="96" y="187"/>
                    </a:cubicBezTo>
                    <a:cubicBezTo>
                      <a:pt x="0" y="187"/>
                      <a:pt x="0" y="187"/>
                      <a:pt x="0" y="187"/>
                    </a:cubicBezTo>
                    <a:cubicBezTo>
                      <a:pt x="64" y="5"/>
                      <a:pt x="64" y="5"/>
                      <a:pt x="64" y="5"/>
                    </a:cubicBezTo>
                    <a:cubicBezTo>
                      <a:pt x="98" y="9"/>
                      <a:pt x="106" y="7"/>
                      <a:pt x="106" y="7"/>
                    </a:cubicBezTo>
                    <a:cubicBezTo>
                      <a:pt x="106" y="7"/>
                      <a:pt x="126" y="0"/>
                      <a:pt x="142" y="21"/>
                    </a:cubicBezTo>
                    <a:close/>
                  </a:path>
                </a:pathLst>
              </a:custGeom>
              <a:solidFill>
                <a:srgbClr val="C141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5" name="Google Shape;1954;p15">
                <a:extLst>
                  <a:ext uri="{FF2B5EF4-FFF2-40B4-BE49-F238E27FC236}">
                    <a16:creationId xmlns:a16="http://schemas.microsoft.com/office/drawing/2014/main" id="{02C3DE6C-3EED-4AFF-BF03-0978D58A14DE}"/>
                  </a:ext>
                </a:extLst>
              </p:cNvPr>
              <p:cNvSpPr/>
              <p:nvPr/>
            </p:nvSpPr>
            <p:spPr>
              <a:xfrm>
                <a:off x="3337" y="2684"/>
                <a:ext cx="552" cy="1620"/>
              </a:xfrm>
              <a:custGeom>
                <a:avLst/>
                <a:gdLst/>
                <a:ahLst/>
                <a:cxnLst/>
                <a:rect l="l" t="t" r="r" b="b"/>
                <a:pathLst>
                  <a:path w="408" h="1199" extrusionOk="0">
                    <a:moveTo>
                      <a:pt x="362" y="1199"/>
                    </a:moveTo>
                    <a:cubicBezTo>
                      <a:pt x="45" y="1199"/>
                      <a:pt x="45" y="1199"/>
                      <a:pt x="45" y="1199"/>
                    </a:cubicBezTo>
                    <a:cubicBezTo>
                      <a:pt x="20" y="1199"/>
                      <a:pt x="0" y="1178"/>
                      <a:pt x="0" y="1153"/>
                    </a:cubicBezTo>
                    <a:cubicBezTo>
                      <a:pt x="0" y="46"/>
                      <a:pt x="0" y="46"/>
                      <a:pt x="0" y="46"/>
                    </a:cubicBezTo>
                    <a:cubicBezTo>
                      <a:pt x="0" y="21"/>
                      <a:pt x="20" y="0"/>
                      <a:pt x="45" y="0"/>
                    </a:cubicBezTo>
                    <a:cubicBezTo>
                      <a:pt x="362" y="0"/>
                      <a:pt x="362" y="0"/>
                      <a:pt x="362" y="0"/>
                    </a:cubicBezTo>
                    <a:cubicBezTo>
                      <a:pt x="387" y="0"/>
                      <a:pt x="408" y="21"/>
                      <a:pt x="408" y="46"/>
                    </a:cubicBezTo>
                    <a:cubicBezTo>
                      <a:pt x="408" y="1153"/>
                      <a:pt x="408" y="1153"/>
                      <a:pt x="408" y="1153"/>
                    </a:cubicBezTo>
                    <a:cubicBezTo>
                      <a:pt x="408" y="1178"/>
                      <a:pt x="387" y="1199"/>
                      <a:pt x="362" y="1199"/>
                    </a:cubicBezTo>
                    <a:close/>
                  </a:path>
                </a:pathLst>
              </a:custGeom>
              <a:solidFill>
                <a:srgbClr val="FFD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6" name="Google Shape;1955;p15">
                <a:extLst>
                  <a:ext uri="{FF2B5EF4-FFF2-40B4-BE49-F238E27FC236}">
                    <a16:creationId xmlns:a16="http://schemas.microsoft.com/office/drawing/2014/main" id="{345A7E4A-F5DC-43D5-9709-43F26AE955CF}"/>
                  </a:ext>
                </a:extLst>
              </p:cNvPr>
              <p:cNvSpPr/>
              <p:nvPr/>
            </p:nvSpPr>
            <p:spPr>
              <a:xfrm>
                <a:off x="4091" y="3120"/>
                <a:ext cx="552" cy="1184"/>
              </a:xfrm>
              <a:custGeom>
                <a:avLst/>
                <a:gdLst/>
                <a:ahLst/>
                <a:cxnLst/>
                <a:rect l="l" t="t" r="r" b="b"/>
                <a:pathLst>
                  <a:path w="408" h="876" extrusionOk="0">
                    <a:moveTo>
                      <a:pt x="363" y="876"/>
                    </a:moveTo>
                    <a:cubicBezTo>
                      <a:pt x="46" y="876"/>
                      <a:pt x="46" y="876"/>
                      <a:pt x="46" y="876"/>
                    </a:cubicBezTo>
                    <a:cubicBezTo>
                      <a:pt x="21" y="876"/>
                      <a:pt x="0" y="855"/>
                      <a:pt x="0" y="830"/>
                    </a:cubicBezTo>
                    <a:cubicBezTo>
                      <a:pt x="0" y="46"/>
                      <a:pt x="0" y="46"/>
                      <a:pt x="0" y="46"/>
                    </a:cubicBezTo>
                    <a:cubicBezTo>
                      <a:pt x="0" y="21"/>
                      <a:pt x="21" y="0"/>
                      <a:pt x="46" y="0"/>
                    </a:cubicBezTo>
                    <a:cubicBezTo>
                      <a:pt x="363" y="0"/>
                      <a:pt x="363" y="0"/>
                      <a:pt x="363" y="0"/>
                    </a:cubicBezTo>
                    <a:cubicBezTo>
                      <a:pt x="388" y="0"/>
                      <a:pt x="408" y="21"/>
                      <a:pt x="408" y="46"/>
                    </a:cubicBezTo>
                    <a:cubicBezTo>
                      <a:pt x="408" y="830"/>
                      <a:pt x="408" y="830"/>
                      <a:pt x="408" y="830"/>
                    </a:cubicBezTo>
                    <a:cubicBezTo>
                      <a:pt x="408" y="855"/>
                      <a:pt x="388" y="876"/>
                      <a:pt x="363" y="876"/>
                    </a:cubicBezTo>
                    <a:close/>
                  </a:path>
                </a:pathLst>
              </a:custGeom>
              <a:solidFill>
                <a:srgbClr val="FFB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7" name="Google Shape;1956;p15">
                <a:extLst>
                  <a:ext uri="{FF2B5EF4-FFF2-40B4-BE49-F238E27FC236}">
                    <a16:creationId xmlns:a16="http://schemas.microsoft.com/office/drawing/2014/main" id="{7FA9A988-57E3-498C-BE79-A4EB911F1E86}"/>
                  </a:ext>
                </a:extLst>
              </p:cNvPr>
              <p:cNvSpPr/>
              <p:nvPr/>
            </p:nvSpPr>
            <p:spPr>
              <a:xfrm>
                <a:off x="2460" y="2618"/>
                <a:ext cx="42" cy="70"/>
              </a:xfrm>
              <a:custGeom>
                <a:avLst/>
                <a:gdLst/>
                <a:ahLst/>
                <a:cxnLst/>
                <a:rect l="l" t="t" r="r" b="b"/>
                <a:pathLst>
                  <a:path w="31" h="52" extrusionOk="0">
                    <a:moveTo>
                      <a:pt x="31" y="46"/>
                    </a:moveTo>
                    <a:cubicBezTo>
                      <a:pt x="21" y="31"/>
                      <a:pt x="21" y="31"/>
                      <a:pt x="21" y="31"/>
                    </a:cubicBezTo>
                    <a:cubicBezTo>
                      <a:pt x="19" y="28"/>
                      <a:pt x="21" y="0"/>
                      <a:pt x="10" y="8"/>
                    </a:cubicBezTo>
                    <a:cubicBezTo>
                      <a:pt x="0" y="15"/>
                      <a:pt x="1" y="31"/>
                      <a:pt x="11" y="44"/>
                    </a:cubicBezTo>
                    <a:cubicBezTo>
                      <a:pt x="13" y="47"/>
                      <a:pt x="12" y="50"/>
                      <a:pt x="10" y="52"/>
                    </a:cubicBezTo>
                    <a:lnTo>
                      <a:pt x="31" y="46"/>
                    </a:ln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8" name="Google Shape;1957;p15">
                <a:extLst>
                  <a:ext uri="{FF2B5EF4-FFF2-40B4-BE49-F238E27FC236}">
                    <a16:creationId xmlns:a16="http://schemas.microsoft.com/office/drawing/2014/main" id="{93040CB3-97F8-4B6F-AAF0-05D060F7F6E1}"/>
                  </a:ext>
                </a:extLst>
              </p:cNvPr>
              <p:cNvSpPr/>
              <p:nvPr/>
            </p:nvSpPr>
            <p:spPr>
              <a:xfrm>
                <a:off x="2431" y="2667"/>
                <a:ext cx="97" cy="95"/>
              </a:xfrm>
              <a:custGeom>
                <a:avLst/>
                <a:gdLst/>
                <a:ahLst/>
                <a:cxnLst/>
                <a:rect l="l" t="t" r="r" b="b"/>
                <a:pathLst>
                  <a:path w="72" h="71" extrusionOk="0">
                    <a:moveTo>
                      <a:pt x="32" y="16"/>
                    </a:moveTo>
                    <a:cubicBezTo>
                      <a:pt x="32" y="16"/>
                      <a:pt x="32" y="16"/>
                      <a:pt x="32" y="16"/>
                    </a:cubicBezTo>
                    <a:cubicBezTo>
                      <a:pt x="30" y="18"/>
                      <a:pt x="27" y="18"/>
                      <a:pt x="24" y="16"/>
                    </a:cubicBezTo>
                    <a:cubicBezTo>
                      <a:pt x="18" y="11"/>
                      <a:pt x="9" y="10"/>
                      <a:pt x="5" y="18"/>
                    </a:cubicBezTo>
                    <a:cubicBezTo>
                      <a:pt x="0" y="28"/>
                      <a:pt x="19" y="25"/>
                      <a:pt x="22" y="34"/>
                    </a:cubicBezTo>
                    <a:cubicBezTo>
                      <a:pt x="26" y="46"/>
                      <a:pt x="41" y="47"/>
                      <a:pt x="46" y="46"/>
                    </a:cubicBezTo>
                    <a:cubicBezTo>
                      <a:pt x="52" y="71"/>
                      <a:pt x="52" y="71"/>
                      <a:pt x="52" y="71"/>
                    </a:cubicBezTo>
                    <a:cubicBezTo>
                      <a:pt x="69" y="62"/>
                      <a:pt x="69" y="62"/>
                      <a:pt x="69" y="62"/>
                    </a:cubicBezTo>
                    <a:cubicBezTo>
                      <a:pt x="62" y="41"/>
                      <a:pt x="62" y="41"/>
                      <a:pt x="62" y="41"/>
                    </a:cubicBezTo>
                    <a:cubicBezTo>
                      <a:pt x="69" y="37"/>
                      <a:pt x="72" y="1"/>
                      <a:pt x="62" y="0"/>
                    </a:cubicBezTo>
                    <a:cubicBezTo>
                      <a:pt x="58" y="0"/>
                      <a:pt x="59" y="6"/>
                      <a:pt x="53" y="10"/>
                    </a:cubicBezTo>
                    <a:lnTo>
                      <a:pt x="32" y="16"/>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9" name="Google Shape;1958;p15">
                <a:extLst>
                  <a:ext uri="{FF2B5EF4-FFF2-40B4-BE49-F238E27FC236}">
                    <a16:creationId xmlns:a16="http://schemas.microsoft.com/office/drawing/2014/main" id="{E6B1B503-64E2-4CDD-B517-2529D201CC2D}"/>
                  </a:ext>
                </a:extLst>
              </p:cNvPr>
              <p:cNvSpPr/>
              <p:nvPr/>
            </p:nvSpPr>
            <p:spPr>
              <a:xfrm>
                <a:off x="2460" y="2650"/>
                <a:ext cx="51" cy="64"/>
              </a:xfrm>
              <a:custGeom>
                <a:avLst/>
                <a:gdLst/>
                <a:ahLst/>
                <a:cxnLst/>
                <a:rect l="l" t="t" r="r" b="b"/>
                <a:pathLst>
                  <a:path w="37" h="47" extrusionOk="0">
                    <a:moveTo>
                      <a:pt x="34" y="9"/>
                    </a:moveTo>
                    <a:cubicBezTo>
                      <a:pt x="29" y="0"/>
                      <a:pt x="0" y="11"/>
                      <a:pt x="0" y="28"/>
                    </a:cubicBezTo>
                    <a:cubicBezTo>
                      <a:pt x="1" y="45"/>
                      <a:pt x="15" y="47"/>
                      <a:pt x="18" y="36"/>
                    </a:cubicBezTo>
                    <a:cubicBezTo>
                      <a:pt x="21" y="26"/>
                      <a:pt x="17" y="25"/>
                      <a:pt x="17" y="25"/>
                    </a:cubicBezTo>
                    <a:cubicBezTo>
                      <a:pt x="17" y="25"/>
                      <a:pt x="37" y="16"/>
                      <a:pt x="34" y="9"/>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0" name="Google Shape;1959;p15">
                <a:extLst>
                  <a:ext uri="{FF2B5EF4-FFF2-40B4-BE49-F238E27FC236}">
                    <a16:creationId xmlns:a16="http://schemas.microsoft.com/office/drawing/2014/main" id="{E803C9BE-9090-4593-8BDE-9FB9EE4D5A75}"/>
                  </a:ext>
                </a:extLst>
              </p:cNvPr>
              <p:cNvSpPr/>
              <p:nvPr/>
            </p:nvSpPr>
            <p:spPr>
              <a:xfrm>
                <a:off x="2475" y="2661"/>
                <a:ext cx="50" cy="47"/>
              </a:xfrm>
              <a:custGeom>
                <a:avLst/>
                <a:gdLst/>
                <a:ahLst/>
                <a:cxnLst/>
                <a:rect l="l" t="t" r="r" b="b"/>
                <a:pathLst>
                  <a:path w="37" h="35" extrusionOk="0">
                    <a:moveTo>
                      <a:pt x="32" y="6"/>
                    </a:moveTo>
                    <a:cubicBezTo>
                      <a:pt x="29" y="2"/>
                      <a:pt x="15" y="0"/>
                      <a:pt x="8" y="11"/>
                    </a:cubicBezTo>
                    <a:cubicBezTo>
                      <a:pt x="0" y="22"/>
                      <a:pt x="4" y="35"/>
                      <a:pt x="13" y="32"/>
                    </a:cubicBezTo>
                    <a:cubicBezTo>
                      <a:pt x="22" y="29"/>
                      <a:pt x="21" y="17"/>
                      <a:pt x="21" y="17"/>
                    </a:cubicBezTo>
                    <a:cubicBezTo>
                      <a:pt x="21" y="17"/>
                      <a:pt x="37" y="13"/>
                      <a:pt x="32" y="6"/>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1" name="Google Shape;1960;p15">
                <a:extLst>
                  <a:ext uri="{FF2B5EF4-FFF2-40B4-BE49-F238E27FC236}">
                    <a16:creationId xmlns:a16="http://schemas.microsoft.com/office/drawing/2014/main" id="{D728FD29-1D2E-45E3-A9B9-C98581F69EBF}"/>
                  </a:ext>
                </a:extLst>
              </p:cNvPr>
              <p:cNvSpPr/>
              <p:nvPr/>
            </p:nvSpPr>
            <p:spPr>
              <a:xfrm>
                <a:off x="2478" y="2712"/>
                <a:ext cx="64" cy="50"/>
              </a:xfrm>
              <a:custGeom>
                <a:avLst/>
                <a:gdLst/>
                <a:ahLst/>
                <a:cxnLst/>
                <a:rect l="l" t="t" r="r" b="b"/>
                <a:pathLst>
                  <a:path w="64" h="50" extrusionOk="0">
                    <a:moveTo>
                      <a:pt x="11" y="50"/>
                    </a:moveTo>
                    <a:lnTo>
                      <a:pt x="64" y="26"/>
                    </a:lnTo>
                    <a:lnTo>
                      <a:pt x="53" y="0"/>
                    </a:lnTo>
                    <a:lnTo>
                      <a:pt x="0" y="23"/>
                    </a:lnTo>
                    <a:lnTo>
                      <a:pt x="11" y="5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2" name="Google Shape;1961;p15">
                <a:extLst>
                  <a:ext uri="{FF2B5EF4-FFF2-40B4-BE49-F238E27FC236}">
                    <a16:creationId xmlns:a16="http://schemas.microsoft.com/office/drawing/2014/main" id="{9A122F90-8EA0-4550-B1BC-E0D3BD2A722D}"/>
                  </a:ext>
                </a:extLst>
              </p:cNvPr>
              <p:cNvSpPr/>
              <p:nvPr/>
            </p:nvSpPr>
            <p:spPr>
              <a:xfrm>
                <a:off x="2478" y="2712"/>
                <a:ext cx="64" cy="50"/>
              </a:xfrm>
              <a:custGeom>
                <a:avLst/>
                <a:gdLst/>
                <a:ahLst/>
                <a:cxnLst/>
                <a:rect l="l" t="t" r="r" b="b"/>
                <a:pathLst>
                  <a:path w="64" h="50" extrusionOk="0">
                    <a:moveTo>
                      <a:pt x="11" y="50"/>
                    </a:moveTo>
                    <a:lnTo>
                      <a:pt x="64" y="26"/>
                    </a:lnTo>
                    <a:lnTo>
                      <a:pt x="53" y="0"/>
                    </a:lnTo>
                    <a:lnTo>
                      <a:pt x="0" y="23"/>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3" name="Google Shape;1962;p15">
                <a:extLst>
                  <a:ext uri="{FF2B5EF4-FFF2-40B4-BE49-F238E27FC236}">
                    <a16:creationId xmlns:a16="http://schemas.microsoft.com/office/drawing/2014/main" id="{ECC2823C-0071-42FF-ADB1-9C5248ACE67C}"/>
                  </a:ext>
                </a:extLst>
              </p:cNvPr>
              <p:cNvSpPr/>
              <p:nvPr/>
            </p:nvSpPr>
            <p:spPr>
              <a:xfrm>
                <a:off x="2255" y="2719"/>
                <a:ext cx="318" cy="289"/>
              </a:xfrm>
              <a:custGeom>
                <a:avLst/>
                <a:gdLst/>
                <a:ahLst/>
                <a:cxnLst/>
                <a:rect l="l" t="t" r="r" b="b"/>
                <a:pathLst>
                  <a:path w="235" h="214" extrusionOk="0">
                    <a:moveTo>
                      <a:pt x="0" y="212"/>
                    </a:moveTo>
                    <a:cubicBezTo>
                      <a:pt x="1" y="213"/>
                      <a:pt x="16" y="214"/>
                      <a:pt x="37" y="214"/>
                    </a:cubicBezTo>
                    <a:cubicBezTo>
                      <a:pt x="57" y="214"/>
                      <a:pt x="83" y="213"/>
                      <a:pt x="110" y="208"/>
                    </a:cubicBezTo>
                    <a:cubicBezTo>
                      <a:pt x="123" y="206"/>
                      <a:pt x="137" y="203"/>
                      <a:pt x="150" y="198"/>
                    </a:cubicBezTo>
                    <a:cubicBezTo>
                      <a:pt x="164" y="194"/>
                      <a:pt x="177" y="188"/>
                      <a:pt x="190" y="181"/>
                    </a:cubicBezTo>
                    <a:cubicBezTo>
                      <a:pt x="198" y="176"/>
                      <a:pt x="206" y="170"/>
                      <a:pt x="212" y="163"/>
                    </a:cubicBezTo>
                    <a:cubicBezTo>
                      <a:pt x="221" y="152"/>
                      <a:pt x="227" y="140"/>
                      <a:pt x="230" y="128"/>
                    </a:cubicBezTo>
                    <a:cubicBezTo>
                      <a:pt x="234" y="116"/>
                      <a:pt x="235" y="104"/>
                      <a:pt x="235" y="93"/>
                    </a:cubicBezTo>
                    <a:cubicBezTo>
                      <a:pt x="235" y="81"/>
                      <a:pt x="233" y="69"/>
                      <a:pt x="231" y="58"/>
                    </a:cubicBezTo>
                    <a:cubicBezTo>
                      <a:pt x="228" y="42"/>
                      <a:pt x="224" y="28"/>
                      <a:pt x="220" y="17"/>
                    </a:cubicBezTo>
                    <a:cubicBezTo>
                      <a:pt x="216" y="7"/>
                      <a:pt x="213" y="0"/>
                      <a:pt x="213" y="0"/>
                    </a:cubicBezTo>
                    <a:cubicBezTo>
                      <a:pt x="165" y="22"/>
                      <a:pt x="165" y="22"/>
                      <a:pt x="165" y="22"/>
                    </a:cubicBezTo>
                    <a:cubicBezTo>
                      <a:pt x="179" y="16"/>
                      <a:pt x="179" y="16"/>
                      <a:pt x="179" y="16"/>
                    </a:cubicBezTo>
                    <a:cubicBezTo>
                      <a:pt x="165" y="22"/>
                      <a:pt x="165" y="22"/>
                      <a:pt x="165" y="22"/>
                    </a:cubicBezTo>
                    <a:cubicBezTo>
                      <a:pt x="165" y="22"/>
                      <a:pt x="165" y="22"/>
                      <a:pt x="165" y="22"/>
                    </a:cubicBezTo>
                    <a:cubicBezTo>
                      <a:pt x="179" y="16"/>
                      <a:pt x="179" y="16"/>
                      <a:pt x="179" y="16"/>
                    </a:cubicBezTo>
                    <a:cubicBezTo>
                      <a:pt x="165" y="22"/>
                      <a:pt x="165" y="22"/>
                      <a:pt x="165" y="22"/>
                    </a:cubicBezTo>
                    <a:cubicBezTo>
                      <a:pt x="165" y="23"/>
                      <a:pt x="165" y="23"/>
                      <a:pt x="165" y="23"/>
                    </a:cubicBezTo>
                    <a:cubicBezTo>
                      <a:pt x="166" y="25"/>
                      <a:pt x="170" y="35"/>
                      <a:pt x="174" y="48"/>
                    </a:cubicBezTo>
                    <a:cubicBezTo>
                      <a:pt x="178" y="61"/>
                      <a:pt x="182" y="78"/>
                      <a:pt x="182" y="93"/>
                    </a:cubicBezTo>
                    <a:cubicBezTo>
                      <a:pt x="182" y="103"/>
                      <a:pt x="180" y="112"/>
                      <a:pt x="177" y="119"/>
                    </a:cubicBezTo>
                    <a:cubicBezTo>
                      <a:pt x="175" y="122"/>
                      <a:pt x="174" y="125"/>
                      <a:pt x="171" y="128"/>
                    </a:cubicBezTo>
                    <a:cubicBezTo>
                      <a:pt x="169" y="131"/>
                      <a:pt x="166" y="133"/>
                      <a:pt x="162" y="135"/>
                    </a:cubicBezTo>
                    <a:cubicBezTo>
                      <a:pt x="154" y="140"/>
                      <a:pt x="145" y="144"/>
                      <a:pt x="134" y="148"/>
                    </a:cubicBezTo>
                    <a:cubicBezTo>
                      <a:pt x="118" y="153"/>
                      <a:pt x="101" y="156"/>
                      <a:pt x="84" y="158"/>
                    </a:cubicBezTo>
                    <a:cubicBezTo>
                      <a:pt x="67" y="160"/>
                      <a:pt x="51" y="161"/>
                      <a:pt x="37" y="161"/>
                    </a:cubicBezTo>
                    <a:cubicBezTo>
                      <a:pt x="28" y="161"/>
                      <a:pt x="19" y="160"/>
                      <a:pt x="14" y="160"/>
                    </a:cubicBezTo>
                    <a:cubicBezTo>
                      <a:pt x="11" y="160"/>
                      <a:pt x="9" y="160"/>
                      <a:pt x="8" y="160"/>
                    </a:cubicBezTo>
                    <a:cubicBezTo>
                      <a:pt x="7" y="160"/>
                      <a:pt x="6" y="160"/>
                      <a:pt x="6" y="160"/>
                    </a:cubicBezTo>
                    <a:cubicBezTo>
                      <a:pt x="6" y="160"/>
                      <a:pt x="6" y="160"/>
                      <a:pt x="6" y="160"/>
                    </a:cubicBezTo>
                    <a:cubicBezTo>
                      <a:pt x="6" y="159"/>
                      <a:pt x="6" y="159"/>
                      <a:pt x="6" y="159"/>
                    </a:cubicBezTo>
                    <a:cubicBezTo>
                      <a:pt x="5" y="168"/>
                      <a:pt x="5" y="168"/>
                      <a:pt x="5" y="168"/>
                    </a:cubicBezTo>
                    <a:cubicBezTo>
                      <a:pt x="6" y="159"/>
                      <a:pt x="6" y="159"/>
                      <a:pt x="6" y="159"/>
                    </a:cubicBezTo>
                    <a:cubicBezTo>
                      <a:pt x="6" y="159"/>
                      <a:pt x="6" y="159"/>
                      <a:pt x="6" y="159"/>
                    </a:cubicBezTo>
                    <a:cubicBezTo>
                      <a:pt x="5" y="168"/>
                      <a:pt x="5" y="168"/>
                      <a:pt x="5" y="168"/>
                    </a:cubicBezTo>
                    <a:cubicBezTo>
                      <a:pt x="6" y="159"/>
                      <a:pt x="6" y="159"/>
                      <a:pt x="6" y="159"/>
                    </a:cubicBezTo>
                    <a:cubicBezTo>
                      <a:pt x="0" y="212"/>
                      <a:pt x="0" y="212"/>
                      <a:pt x="0" y="212"/>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4" name="Google Shape;1963;p15">
                <a:extLst>
                  <a:ext uri="{FF2B5EF4-FFF2-40B4-BE49-F238E27FC236}">
                    <a16:creationId xmlns:a16="http://schemas.microsoft.com/office/drawing/2014/main" id="{8749CB40-41E8-408B-B54E-80655E3DB181}"/>
                  </a:ext>
                </a:extLst>
              </p:cNvPr>
              <p:cNvSpPr/>
              <p:nvPr/>
            </p:nvSpPr>
            <p:spPr>
              <a:xfrm>
                <a:off x="2160" y="2942"/>
                <a:ext cx="199" cy="88"/>
              </a:xfrm>
              <a:prstGeom prst="ellipse">
                <a:avLst/>
              </a:pr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5" name="Google Shape;1964;p15">
                <a:extLst>
                  <a:ext uri="{FF2B5EF4-FFF2-40B4-BE49-F238E27FC236}">
                    <a16:creationId xmlns:a16="http://schemas.microsoft.com/office/drawing/2014/main" id="{3767607D-6C13-4B82-81C6-46EB89DD8F06}"/>
                  </a:ext>
                </a:extLst>
              </p:cNvPr>
              <p:cNvSpPr/>
              <p:nvPr/>
            </p:nvSpPr>
            <p:spPr>
              <a:xfrm>
                <a:off x="2065" y="3676"/>
                <a:ext cx="169" cy="67"/>
              </a:xfrm>
              <a:custGeom>
                <a:avLst/>
                <a:gdLst/>
                <a:ahLst/>
                <a:cxnLst/>
                <a:rect l="l" t="t" r="r" b="b"/>
                <a:pathLst>
                  <a:path w="125" h="50" extrusionOk="0">
                    <a:moveTo>
                      <a:pt x="0" y="50"/>
                    </a:moveTo>
                    <a:cubicBezTo>
                      <a:pt x="0" y="47"/>
                      <a:pt x="0" y="47"/>
                      <a:pt x="0" y="47"/>
                    </a:cubicBezTo>
                    <a:cubicBezTo>
                      <a:pt x="0" y="32"/>
                      <a:pt x="12" y="20"/>
                      <a:pt x="27" y="20"/>
                    </a:cubicBezTo>
                    <a:cubicBezTo>
                      <a:pt x="50" y="20"/>
                      <a:pt x="50" y="20"/>
                      <a:pt x="50" y="20"/>
                    </a:cubicBezTo>
                    <a:cubicBezTo>
                      <a:pt x="55" y="20"/>
                      <a:pt x="59" y="15"/>
                      <a:pt x="59" y="10"/>
                    </a:cubicBezTo>
                    <a:cubicBezTo>
                      <a:pt x="59" y="10"/>
                      <a:pt x="59" y="10"/>
                      <a:pt x="59" y="10"/>
                    </a:cubicBezTo>
                    <a:cubicBezTo>
                      <a:pt x="59" y="5"/>
                      <a:pt x="64" y="0"/>
                      <a:pt x="69" y="0"/>
                    </a:cubicBezTo>
                    <a:cubicBezTo>
                      <a:pt x="116" y="0"/>
                      <a:pt x="116" y="0"/>
                      <a:pt x="116" y="0"/>
                    </a:cubicBezTo>
                    <a:cubicBezTo>
                      <a:pt x="121" y="0"/>
                      <a:pt x="125" y="5"/>
                      <a:pt x="125" y="10"/>
                    </a:cubicBezTo>
                    <a:cubicBezTo>
                      <a:pt x="125" y="50"/>
                      <a:pt x="125" y="50"/>
                      <a:pt x="125" y="50"/>
                    </a:cubicBezTo>
                    <a:cubicBezTo>
                      <a:pt x="83" y="50"/>
                      <a:pt x="83" y="50"/>
                      <a:pt x="83" y="50"/>
                    </a:cubicBezTo>
                    <a:cubicBezTo>
                      <a:pt x="83" y="45"/>
                      <a:pt x="83" y="45"/>
                      <a:pt x="83" y="45"/>
                    </a:cubicBezTo>
                    <a:cubicBezTo>
                      <a:pt x="72" y="50"/>
                      <a:pt x="72" y="50"/>
                      <a:pt x="72" y="50"/>
                    </a:cubicBezTo>
                    <a:lnTo>
                      <a:pt x="0" y="50"/>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6" name="Google Shape;1965;p15">
                <a:extLst>
                  <a:ext uri="{FF2B5EF4-FFF2-40B4-BE49-F238E27FC236}">
                    <a16:creationId xmlns:a16="http://schemas.microsoft.com/office/drawing/2014/main" id="{C0982A8B-93BF-4E74-9430-F70F50AD30FA}"/>
                  </a:ext>
                </a:extLst>
              </p:cNvPr>
              <p:cNvSpPr/>
              <p:nvPr/>
            </p:nvSpPr>
            <p:spPr>
              <a:xfrm>
                <a:off x="2286" y="3676"/>
                <a:ext cx="169" cy="67"/>
              </a:xfrm>
              <a:custGeom>
                <a:avLst/>
                <a:gdLst/>
                <a:ahLst/>
                <a:cxnLst/>
                <a:rect l="l" t="t" r="r" b="b"/>
                <a:pathLst>
                  <a:path w="125" h="50" extrusionOk="0">
                    <a:moveTo>
                      <a:pt x="125" y="50"/>
                    </a:moveTo>
                    <a:cubicBezTo>
                      <a:pt x="125" y="46"/>
                      <a:pt x="125" y="46"/>
                      <a:pt x="125" y="46"/>
                    </a:cubicBezTo>
                    <a:cubicBezTo>
                      <a:pt x="125" y="31"/>
                      <a:pt x="113" y="19"/>
                      <a:pt x="98" y="19"/>
                    </a:cubicBezTo>
                    <a:cubicBezTo>
                      <a:pt x="75" y="19"/>
                      <a:pt x="75" y="19"/>
                      <a:pt x="75" y="19"/>
                    </a:cubicBezTo>
                    <a:cubicBezTo>
                      <a:pt x="70" y="19"/>
                      <a:pt x="66" y="15"/>
                      <a:pt x="66" y="9"/>
                    </a:cubicBezTo>
                    <a:cubicBezTo>
                      <a:pt x="66" y="9"/>
                      <a:pt x="66" y="9"/>
                      <a:pt x="66" y="9"/>
                    </a:cubicBezTo>
                    <a:cubicBezTo>
                      <a:pt x="66" y="4"/>
                      <a:pt x="62" y="0"/>
                      <a:pt x="56" y="0"/>
                    </a:cubicBezTo>
                    <a:cubicBezTo>
                      <a:pt x="10" y="0"/>
                      <a:pt x="10" y="0"/>
                      <a:pt x="10" y="0"/>
                    </a:cubicBezTo>
                    <a:cubicBezTo>
                      <a:pt x="4" y="0"/>
                      <a:pt x="0" y="4"/>
                      <a:pt x="0" y="9"/>
                    </a:cubicBezTo>
                    <a:cubicBezTo>
                      <a:pt x="0" y="50"/>
                      <a:pt x="0" y="50"/>
                      <a:pt x="0" y="50"/>
                    </a:cubicBezTo>
                    <a:cubicBezTo>
                      <a:pt x="43" y="50"/>
                      <a:pt x="43" y="50"/>
                      <a:pt x="43" y="50"/>
                    </a:cubicBezTo>
                    <a:cubicBezTo>
                      <a:pt x="43" y="45"/>
                      <a:pt x="43" y="45"/>
                      <a:pt x="43" y="45"/>
                    </a:cubicBezTo>
                    <a:cubicBezTo>
                      <a:pt x="53" y="50"/>
                      <a:pt x="53" y="50"/>
                      <a:pt x="53" y="50"/>
                    </a:cubicBezTo>
                    <a:lnTo>
                      <a:pt x="125" y="50"/>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7" name="Google Shape;1966;p15">
                <a:extLst>
                  <a:ext uri="{FF2B5EF4-FFF2-40B4-BE49-F238E27FC236}">
                    <a16:creationId xmlns:a16="http://schemas.microsoft.com/office/drawing/2014/main" id="{5D5754A8-AE4C-43B1-B2F6-822E3726B308}"/>
                  </a:ext>
                </a:extLst>
              </p:cNvPr>
              <p:cNvSpPr/>
              <p:nvPr/>
            </p:nvSpPr>
            <p:spPr>
              <a:xfrm>
                <a:off x="2144" y="3173"/>
                <a:ext cx="233" cy="511"/>
              </a:xfrm>
              <a:custGeom>
                <a:avLst/>
                <a:gdLst/>
                <a:ahLst/>
                <a:cxnLst/>
                <a:rect l="l" t="t" r="r" b="b"/>
                <a:pathLst>
                  <a:path w="233" h="511" extrusionOk="0">
                    <a:moveTo>
                      <a:pt x="95" y="511"/>
                    </a:moveTo>
                    <a:lnTo>
                      <a:pt x="95" y="88"/>
                    </a:lnTo>
                    <a:lnTo>
                      <a:pt x="136" y="88"/>
                    </a:lnTo>
                    <a:lnTo>
                      <a:pt x="138" y="511"/>
                    </a:lnTo>
                    <a:lnTo>
                      <a:pt x="233" y="509"/>
                    </a:lnTo>
                    <a:lnTo>
                      <a:pt x="215" y="0"/>
                    </a:lnTo>
                    <a:lnTo>
                      <a:pt x="16" y="0"/>
                    </a:lnTo>
                    <a:lnTo>
                      <a:pt x="0" y="509"/>
                    </a:lnTo>
                    <a:lnTo>
                      <a:pt x="95" y="511"/>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8" name="Google Shape;1967;p15">
                <a:extLst>
                  <a:ext uri="{FF2B5EF4-FFF2-40B4-BE49-F238E27FC236}">
                    <a16:creationId xmlns:a16="http://schemas.microsoft.com/office/drawing/2014/main" id="{E3DA4A5B-2454-40D7-8CE9-2519C86318F6}"/>
                  </a:ext>
                </a:extLst>
              </p:cNvPr>
              <p:cNvSpPr/>
              <p:nvPr/>
            </p:nvSpPr>
            <p:spPr>
              <a:xfrm>
                <a:off x="2153" y="3185"/>
                <a:ext cx="213" cy="187"/>
              </a:xfrm>
              <a:custGeom>
                <a:avLst/>
                <a:gdLst/>
                <a:ahLst/>
                <a:cxnLst/>
                <a:rect l="l" t="t" r="r" b="b"/>
                <a:pathLst>
                  <a:path w="213" h="187" extrusionOk="0">
                    <a:moveTo>
                      <a:pt x="7" y="0"/>
                    </a:moveTo>
                    <a:lnTo>
                      <a:pt x="206" y="0"/>
                    </a:lnTo>
                    <a:lnTo>
                      <a:pt x="213" y="187"/>
                    </a:lnTo>
                    <a:lnTo>
                      <a:pt x="127" y="187"/>
                    </a:lnTo>
                    <a:lnTo>
                      <a:pt x="127" y="87"/>
                    </a:lnTo>
                    <a:lnTo>
                      <a:pt x="86" y="87"/>
                    </a:lnTo>
                    <a:lnTo>
                      <a:pt x="86" y="187"/>
                    </a:lnTo>
                    <a:lnTo>
                      <a:pt x="0" y="187"/>
                    </a:lnTo>
                    <a:lnTo>
                      <a:pt x="7" y="0"/>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9" name="Google Shape;1968;p15">
                <a:extLst>
                  <a:ext uri="{FF2B5EF4-FFF2-40B4-BE49-F238E27FC236}">
                    <a16:creationId xmlns:a16="http://schemas.microsoft.com/office/drawing/2014/main" id="{ABB67842-C6FE-42F0-A884-D09B6931B604}"/>
                  </a:ext>
                </a:extLst>
              </p:cNvPr>
              <p:cNvSpPr/>
              <p:nvPr/>
            </p:nvSpPr>
            <p:spPr>
              <a:xfrm>
                <a:off x="2124" y="2938"/>
                <a:ext cx="271" cy="407"/>
              </a:xfrm>
              <a:custGeom>
                <a:avLst/>
                <a:gdLst/>
                <a:ahLst/>
                <a:cxnLst/>
                <a:rect l="l" t="t" r="r" b="b"/>
                <a:pathLst>
                  <a:path w="201" h="301" extrusionOk="0">
                    <a:moveTo>
                      <a:pt x="100" y="0"/>
                    </a:moveTo>
                    <a:cubicBezTo>
                      <a:pt x="0" y="0"/>
                      <a:pt x="12" y="62"/>
                      <a:pt x="12" y="62"/>
                    </a:cubicBezTo>
                    <a:cubicBezTo>
                      <a:pt x="12" y="301"/>
                      <a:pt x="12" y="301"/>
                      <a:pt x="12" y="301"/>
                    </a:cubicBezTo>
                    <a:cubicBezTo>
                      <a:pt x="188" y="301"/>
                      <a:pt x="188" y="301"/>
                      <a:pt x="188" y="301"/>
                    </a:cubicBezTo>
                    <a:cubicBezTo>
                      <a:pt x="188" y="62"/>
                      <a:pt x="188" y="62"/>
                      <a:pt x="188" y="62"/>
                    </a:cubicBezTo>
                    <a:cubicBezTo>
                      <a:pt x="188" y="62"/>
                      <a:pt x="201" y="0"/>
                      <a:pt x="100" y="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0" name="Google Shape;1969;p15">
                <a:extLst>
                  <a:ext uri="{FF2B5EF4-FFF2-40B4-BE49-F238E27FC236}">
                    <a16:creationId xmlns:a16="http://schemas.microsoft.com/office/drawing/2014/main" id="{A2863D70-41E0-4033-A8A0-45F233CCC8FF}"/>
                  </a:ext>
                </a:extLst>
              </p:cNvPr>
              <p:cNvSpPr/>
              <p:nvPr/>
            </p:nvSpPr>
            <p:spPr>
              <a:xfrm>
                <a:off x="2106" y="3185"/>
                <a:ext cx="91" cy="111"/>
              </a:xfrm>
              <a:custGeom>
                <a:avLst/>
                <a:gdLst/>
                <a:ahLst/>
                <a:cxnLst/>
                <a:rect l="l" t="t" r="r" b="b"/>
                <a:pathLst>
                  <a:path w="67" h="82" extrusionOk="0">
                    <a:moveTo>
                      <a:pt x="31" y="40"/>
                    </a:moveTo>
                    <a:cubicBezTo>
                      <a:pt x="31" y="40"/>
                      <a:pt x="39" y="41"/>
                      <a:pt x="49" y="45"/>
                    </a:cubicBezTo>
                    <a:cubicBezTo>
                      <a:pt x="59" y="48"/>
                      <a:pt x="67" y="36"/>
                      <a:pt x="49" y="30"/>
                    </a:cubicBezTo>
                    <a:cubicBezTo>
                      <a:pt x="44" y="28"/>
                      <a:pt x="39" y="27"/>
                      <a:pt x="35" y="26"/>
                    </a:cubicBezTo>
                    <a:cubicBezTo>
                      <a:pt x="42" y="22"/>
                      <a:pt x="51" y="16"/>
                      <a:pt x="50" y="11"/>
                    </a:cubicBezTo>
                    <a:cubicBezTo>
                      <a:pt x="46" y="0"/>
                      <a:pt x="33" y="7"/>
                      <a:pt x="24" y="16"/>
                    </a:cubicBezTo>
                    <a:cubicBezTo>
                      <a:pt x="18" y="23"/>
                      <a:pt x="14" y="34"/>
                      <a:pt x="11" y="40"/>
                    </a:cubicBezTo>
                    <a:cubicBezTo>
                      <a:pt x="11" y="41"/>
                      <a:pt x="10" y="43"/>
                      <a:pt x="9" y="45"/>
                    </a:cubicBezTo>
                    <a:cubicBezTo>
                      <a:pt x="0" y="68"/>
                      <a:pt x="34" y="82"/>
                      <a:pt x="42" y="76"/>
                    </a:cubicBezTo>
                    <a:cubicBezTo>
                      <a:pt x="55" y="67"/>
                      <a:pt x="24" y="57"/>
                      <a:pt x="24" y="57"/>
                    </a:cubicBezTo>
                    <a:cubicBezTo>
                      <a:pt x="24" y="57"/>
                      <a:pt x="47" y="70"/>
                      <a:pt x="53" y="61"/>
                    </a:cubicBezTo>
                    <a:cubicBezTo>
                      <a:pt x="58" y="53"/>
                      <a:pt x="39" y="43"/>
                      <a:pt x="31" y="40"/>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1" name="Google Shape;1970;p15">
                <a:extLst>
                  <a:ext uri="{FF2B5EF4-FFF2-40B4-BE49-F238E27FC236}">
                    <a16:creationId xmlns:a16="http://schemas.microsoft.com/office/drawing/2014/main" id="{3773168E-7EEC-4DB1-AFD3-30AADB4BEBBB}"/>
                  </a:ext>
                </a:extLst>
              </p:cNvPr>
              <p:cNvSpPr/>
              <p:nvPr/>
            </p:nvSpPr>
            <p:spPr>
              <a:xfrm>
                <a:off x="2090" y="3188"/>
                <a:ext cx="52" cy="65"/>
              </a:xfrm>
              <a:custGeom>
                <a:avLst/>
                <a:gdLst/>
                <a:ahLst/>
                <a:cxnLst/>
                <a:rect l="l" t="t" r="r" b="b"/>
                <a:pathLst>
                  <a:path w="52" h="65" extrusionOk="0">
                    <a:moveTo>
                      <a:pt x="28" y="0"/>
                    </a:moveTo>
                    <a:lnTo>
                      <a:pt x="0" y="50"/>
                    </a:lnTo>
                    <a:lnTo>
                      <a:pt x="24" y="65"/>
                    </a:lnTo>
                    <a:lnTo>
                      <a:pt x="52" y="15"/>
                    </a:lnTo>
                    <a:lnTo>
                      <a:pt x="28"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2" name="Google Shape;1971;p15">
                <a:extLst>
                  <a:ext uri="{FF2B5EF4-FFF2-40B4-BE49-F238E27FC236}">
                    <a16:creationId xmlns:a16="http://schemas.microsoft.com/office/drawing/2014/main" id="{34832665-3BC6-4B63-ADE0-5E37C7848D77}"/>
                  </a:ext>
                </a:extLst>
              </p:cNvPr>
              <p:cNvSpPr/>
              <p:nvPr/>
            </p:nvSpPr>
            <p:spPr>
              <a:xfrm>
                <a:off x="2090" y="3188"/>
                <a:ext cx="52" cy="65"/>
              </a:xfrm>
              <a:custGeom>
                <a:avLst/>
                <a:gdLst/>
                <a:ahLst/>
                <a:cxnLst/>
                <a:rect l="l" t="t" r="r" b="b"/>
                <a:pathLst>
                  <a:path w="52" h="65" extrusionOk="0">
                    <a:moveTo>
                      <a:pt x="28" y="0"/>
                    </a:moveTo>
                    <a:lnTo>
                      <a:pt x="0" y="50"/>
                    </a:lnTo>
                    <a:lnTo>
                      <a:pt x="24" y="65"/>
                    </a:lnTo>
                    <a:lnTo>
                      <a:pt x="52" y="15"/>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3" name="Google Shape;1972;p15">
                <a:extLst>
                  <a:ext uri="{FF2B5EF4-FFF2-40B4-BE49-F238E27FC236}">
                    <a16:creationId xmlns:a16="http://schemas.microsoft.com/office/drawing/2014/main" id="{A4408A4A-35A4-4EE3-A094-D31D6AEE7CE8}"/>
                  </a:ext>
                </a:extLst>
              </p:cNvPr>
              <p:cNvSpPr/>
              <p:nvPr/>
            </p:nvSpPr>
            <p:spPr>
              <a:xfrm>
                <a:off x="1975" y="2927"/>
                <a:ext cx="304" cy="326"/>
              </a:xfrm>
              <a:custGeom>
                <a:avLst/>
                <a:gdLst/>
                <a:ahLst/>
                <a:cxnLst/>
                <a:rect l="l" t="t" r="r" b="b"/>
                <a:pathLst>
                  <a:path w="225" h="241" extrusionOk="0">
                    <a:moveTo>
                      <a:pt x="93" y="241"/>
                    </a:moveTo>
                    <a:cubicBezTo>
                      <a:pt x="89" y="239"/>
                      <a:pt x="0" y="192"/>
                      <a:pt x="10" y="113"/>
                    </a:cubicBezTo>
                    <a:cubicBezTo>
                      <a:pt x="20" y="31"/>
                      <a:pt x="144" y="0"/>
                      <a:pt x="225" y="10"/>
                    </a:cubicBezTo>
                    <a:cubicBezTo>
                      <a:pt x="219" y="63"/>
                      <a:pt x="219" y="63"/>
                      <a:pt x="219" y="63"/>
                    </a:cubicBezTo>
                    <a:cubicBezTo>
                      <a:pt x="186" y="59"/>
                      <a:pt x="146" y="64"/>
                      <a:pt x="115" y="75"/>
                    </a:cubicBezTo>
                    <a:cubicBezTo>
                      <a:pt x="100" y="80"/>
                      <a:pt x="66" y="95"/>
                      <a:pt x="63" y="119"/>
                    </a:cubicBezTo>
                    <a:cubicBezTo>
                      <a:pt x="57" y="161"/>
                      <a:pt x="117" y="194"/>
                      <a:pt x="118" y="194"/>
                    </a:cubicBezTo>
                    <a:lnTo>
                      <a:pt x="93" y="241"/>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4" name="Google Shape;1973;p15">
                <a:extLst>
                  <a:ext uri="{FF2B5EF4-FFF2-40B4-BE49-F238E27FC236}">
                    <a16:creationId xmlns:a16="http://schemas.microsoft.com/office/drawing/2014/main" id="{EF4BCC1F-3A05-473D-B7C7-AB01E8C322A4}"/>
                  </a:ext>
                </a:extLst>
              </p:cNvPr>
              <p:cNvSpPr/>
              <p:nvPr/>
            </p:nvSpPr>
            <p:spPr>
              <a:xfrm>
                <a:off x="2199" y="2952"/>
                <a:ext cx="121" cy="175"/>
              </a:xfrm>
              <a:custGeom>
                <a:avLst/>
                <a:gdLst/>
                <a:ahLst/>
                <a:cxnLst/>
                <a:rect l="l" t="t" r="r" b="b"/>
                <a:pathLst>
                  <a:path w="121" h="175" extrusionOk="0">
                    <a:moveTo>
                      <a:pt x="0" y="0"/>
                    </a:moveTo>
                    <a:lnTo>
                      <a:pt x="60" y="175"/>
                    </a:lnTo>
                    <a:lnTo>
                      <a:pt x="121"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5" name="Google Shape;1974;p15">
                <a:extLst>
                  <a:ext uri="{FF2B5EF4-FFF2-40B4-BE49-F238E27FC236}">
                    <a16:creationId xmlns:a16="http://schemas.microsoft.com/office/drawing/2014/main" id="{B68492D7-5F34-452B-AC6F-0E20DDF6FFDA}"/>
                  </a:ext>
                </a:extLst>
              </p:cNvPr>
              <p:cNvSpPr/>
              <p:nvPr/>
            </p:nvSpPr>
            <p:spPr>
              <a:xfrm>
                <a:off x="2198" y="2952"/>
                <a:ext cx="122" cy="67"/>
              </a:xfrm>
              <a:custGeom>
                <a:avLst/>
                <a:gdLst/>
                <a:ahLst/>
                <a:cxnLst/>
                <a:rect l="l" t="t" r="r" b="b"/>
                <a:pathLst>
                  <a:path w="90" h="50" extrusionOk="0">
                    <a:moveTo>
                      <a:pt x="90" y="14"/>
                    </a:moveTo>
                    <a:cubicBezTo>
                      <a:pt x="90" y="14"/>
                      <a:pt x="90" y="14"/>
                      <a:pt x="90" y="14"/>
                    </a:cubicBezTo>
                    <a:cubicBezTo>
                      <a:pt x="62" y="0"/>
                      <a:pt x="29" y="0"/>
                      <a:pt x="1" y="14"/>
                    </a:cubicBezTo>
                    <a:cubicBezTo>
                      <a:pt x="0" y="14"/>
                      <a:pt x="0" y="14"/>
                      <a:pt x="0" y="14"/>
                    </a:cubicBezTo>
                    <a:cubicBezTo>
                      <a:pt x="13" y="50"/>
                      <a:pt x="13" y="50"/>
                      <a:pt x="13" y="50"/>
                    </a:cubicBezTo>
                    <a:cubicBezTo>
                      <a:pt x="45" y="26"/>
                      <a:pt x="45" y="26"/>
                      <a:pt x="45" y="26"/>
                    </a:cubicBezTo>
                    <a:cubicBezTo>
                      <a:pt x="78" y="50"/>
                      <a:pt x="78" y="50"/>
                      <a:pt x="78" y="50"/>
                    </a:cubicBezTo>
                    <a:lnTo>
                      <a:pt x="90" y="14"/>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6" name="Google Shape;1975;p15">
                <a:extLst>
                  <a:ext uri="{FF2B5EF4-FFF2-40B4-BE49-F238E27FC236}">
                    <a16:creationId xmlns:a16="http://schemas.microsoft.com/office/drawing/2014/main" id="{C500A627-044A-4966-B892-02F8FACA35D6}"/>
                  </a:ext>
                </a:extLst>
              </p:cNvPr>
              <p:cNvSpPr/>
              <p:nvPr/>
            </p:nvSpPr>
            <p:spPr>
              <a:xfrm>
                <a:off x="2247" y="2952"/>
                <a:ext cx="25" cy="175"/>
              </a:xfrm>
              <a:custGeom>
                <a:avLst/>
                <a:gdLst/>
                <a:ahLst/>
                <a:cxnLst/>
                <a:rect l="l" t="t" r="r" b="b"/>
                <a:pathLst>
                  <a:path w="25" h="175" extrusionOk="0">
                    <a:moveTo>
                      <a:pt x="25" y="140"/>
                    </a:moveTo>
                    <a:lnTo>
                      <a:pt x="12" y="175"/>
                    </a:lnTo>
                    <a:lnTo>
                      <a:pt x="0" y="140"/>
                    </a:lnTo>
                    <a:lnTo>
                      <a:pt x="13" y="0"/>
                    </a:lnTo>
                    <a:lnTo>
                      <a:pt x="25" y="140"/>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7" name="Google Shape;1976;p15">
                <a:extLst>
                  <a:ext uri="{FF2B5EF4-FFF2-40B4-BE49-F238E27FC236}">
                    <a16:creationId xmlns:a16="http://schemas.microsoft.com/office/drawing/2014/main" id="{772E6499-3C9F-46D0-AD76-266417B2AA47}"/>
                  </a:ext>
                </a:extLst>
              </p:cNvPr>
              <p:cNvSpPr/>
              <p:nvPr/>
            </p:nvSpPr>
            <p:spPr>
              <a:xfrm>
                <a:off x="2236" y="2950"/>
                <a:ext cx="46" cy="52"/>
              </a:xfrm>
              <a:custGeom>
                <a:avLst/>
                <a:gdLst/>
                <a:ahLst/>
                <a:cxnLst/>
                <a:rect l="l" t="t" r="r" b="b"/>
                <a:pathLst>
                  <a:path w="34" h="38" extrusionOk="0">
                    <a:moveTo>
                      <a:pt x="17" y="38"/>
                    </a:moveTo>
                    <a:cubicBezTo>
                      <a:pt x="17" y="38"/>
                      <a:pt x="17" y="38"/>
                      <a:pt x="17" y="38"/>
                    </a:cubicBezTo>
                    <a:cubicBezTo>
                      <a:pt x="22" y="38"/>
                      <a:pt x="26" y="35"/>
                      <a:pt x="27" y="31"/>
                    </a:cubicBezTo>
                    <a:cubicBezTo>
                      <a:pt x="32" y="13"/>
                      <a:pt x="32" y="13"/>
                      <a:pt x="32" y="13"/>
                    </a:cubicBezTo>
                    <a:cubicBezTo>
                      <a:pt x="34" y="7"/>
                      <a:pt x="29" y="0"/>
                      <a:pt x="23" y="0"/>
                    </a:cubicBezTo>
                    <a:cubicBezTo>
                      <a:pt x="12" y="0"/>
                      <a:pt x="12" y="0"/>
                      <a:pt x="12" y="0"/>
                    </a:cubicBezTo>
                    <a:cubicBezTo>
                      <a:pt x="5" y="0"/>
                      <a:pt x="0" y="7"/>
                      <a:pt x="2" y="13"/>
                    </a:cubicBezTo>
                    <a:cubicBezTo>
                      <a:pt x="7" y="31"/>
                      <a:pt x="7" y="31"/>
                      <a:pt x="7" y="31"/>
                    </a:cubicBezTo>
                    <a:cubicBezTo>
                      <a:pt x="9" y="35"/>
                      <a:pt x="13" y="38"/>
                      <a:pt x="17" y="38"/>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8" name="Google Shape;1977;p15">
                <a:extLst>
                  <a:ext uri="{FF2B5EF4-FFF2-40B4-BE49-F238E27FC236}">
                    <a16:creationId xmlns:a16="http://schemas.microsoft.com/office/drawing/2014/main" id="{03FB94E0-416B-491E-8792-D6FA6841120A}"/>
                  </a:ext>
                </a:extLst>
              </p:cNvPr>
              <p:cNvSpPr/>
              <p:nvPr/>
            </p:nvSpPr>
            <p:spPr>
              <a:xfrm>
                <a:off x="2199" y="2933"/>
                <a:ext cx="121" cy="66"/>
              </a:xfrm>
              <a:custGeom>
                <a:avLst/>
                <a:gdLst/>
                <a:ahLst/>
                <a:cxnLst/>
                <a:rect l="l" t="t" r="r" b="b"/>
                <a:pathLst>
                  <a:path w="89" h="49" extrusionOk="0">
                    <a:moveTo>
                      <a:pt x="89" y="14"/>
                    </a:moveTo>
                    <a:cubicBezTo>
                      <a:pt x="89" y="13"/>
                      <a:pt x="89" y="13"/>
                      <a:pt x="89" y="13"/>
                    </a:cubicBezTo>
                    <a:cubicBezTo>
                      <a:pt x="61" y="0"/>
                      <a:pt x="28" y="0"/>
                      <a:pt x="0" y="13"/>
                    </a:cubicBezTo>
                    <a:cubicBezTo>
                      <a:pt x="0" y="14"/>
                      <a:pt x="0" y="14"/>
                      <a:pt x="0" y="14"/>
                    </a:cubicBezTo>
                    <a:cubicBezTo>
                      <a:pt x="12" y="49"/>
                      <a:pt x="12" y="49"/>
                      <a:pt x="12" y="49"/>
                    </a:cubicBezTo>
                    <a:cubicBezTo>
                      <a:pt x="45" y="28"/>
                      <a:pt x="45" y="28"/>
                      <a:pt x="45" y="28"/>
                    </a:cubicBezTo>
                    <a:cubicBezTo>
                      <a:pt x="77" y="49"/>
                      <a:pt x="77" y="49"/>
                      <a:pt x="77" y="49"/>
                    </a:cubicBezTo>
                    <a:lnTo>
                      <a:pt x="89" y="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9" name="Google Shape;1978;p15">
                <a:extLst>
                  <a:ext uri="{FF2B5EF4-FFF2-40B4-BE49-F238E27FC236}">
                    <a16:creationId xmlns:a16="http://schemas.microsoft.com/office/drawing/2014/main" id="{8FACEC4D-1BA6-41C0-9BBA-EED1E4A22C3C}"/>
                  </a:ext>
                </a:extLst>
              </p:cNvPr>
              <p:cNvSpPr/>
              <p:nvPr/>
            </p:nvSpPr>
            <p:spPr>
              <a:xfrm>
                <a:off x="2259" y="2939"/>
                <a:ext cx="105" cy="188"/>
              </a:xfrm>
              <a:custGeom>
                <a:avLst/>
                <a:gdLst/>
                <a:ahLst/>
                <a:cxnLst/>
                <a:rect l="l" t="t" r="r" b="b"/>
                <a:pathLst>
                  <a:path w="105" h="188" extrusionOk="0">
                    <a:moveTo>
                      <a:pt x="0" y="188"/>
                    </a:moveTo>
                    <a:lnTo>
                      <a:pt x="61" y="0"/>
                    </a:lnTo>
                    <a:lnTo>
                      <a:pt x="105" y="21"/>
                    </a:lnTo>
                    <a:lnTo>
                      <a:pt x="78" y="56"/>
                    </a:lnTo>
                    <a:lnTo>
                      <a:pt x="61" y="63"/>
                    </a:lnTo>
                    <a:lnTo>
                      <a:pt x="69" y="85"/>
                    </a:lnTo>
                    <a:lnTo>
                      <a:pt x="0" y="188"/>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0" name="Google Shape;1979;p15">
                <a:extLst>
                  <a:ext uri="{FF2B5EF4-FFF2-40B4-BE49-F238E27FC236}">
                    <a16:creationId xmlns:a16="http://schemas.microsoft.com/office/drawing/2014/main" id="{7FE172E5-D562-4FE8-B5CB-D8ED953504DF}"/>
                  </a:ext>
                </a:extLst>
              </p:cNvPr>
              <p:cNvSpPr/>
              <p:nvPr/>
            </p:nvSpPr>
            <p:spPr>
              <a:xfrm>
                <a:off x="2155" y="2939"/>
                <a:ext cx="104" cy="188"/>
              </a:xfrm>
              <a:custGeom>
                <a:avLst/>
                <a:gdLst/>
                <a:ahLst/>
                <a:cxnLst/>
                <a:rect l="l" t="t" r="r" b="b"/>
                <a:pathLst>
                  <a:path w="104" h="188" extrusionOk="0">
                    <a:moveTo>
                      <a:pt x="104" y="188"/>
                    </a:moveTo>
                    <a:lnTo>
                      <a:pt x="43" y="0"/>
                    </a:lnTo>
                    <a:lnTo>
                      <a:pt x="0" y="18"/>
                    </a:lnTo>
                    <a:lnTo>
                      <a:pt x="25" y="56"/>
                    </a:lnTo>
                    <a:lnTo>
                      <a:pt x="43" y="63"/>
                    </a:lnTo>
                    <a:lnTo>
                      <a:pt x="36" y="85"/>
                    </a:lnTo>
                    <a:lnTo>
                      <a:pt x="104" y="188"/>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1" name="Google Shape;1980;p15">
                <a:extLst>
                  <a:ext uri="{FF2B5EF4-FFF2-40B4-BE49-F238E27FC236}">
                    <a16:creationId xmlns:a16="http://schemas.microsoft.com/office/drawing/2014/main" id="{C61E9F59-34FF-4CAA-937E-080A9BEDFBBE}"/>
                  </a:ext>
                </a:extLst>
              </p:cNvPr>
              <p:cNvSpPr/>
              <p:nvPr/>
            </p:nvSpPr>
            <p:spPr>
              <a:xfrm>
                <a:off x="2256" y="3131"/>
                <a:ext cx="7" cy="212"/>
              </a:xfrm>
              <a:custGeom>
                <a:avLst/>
                <a:gdLst/>
                <a:ahLst/>
                <a:cxnLst/>
                <a:rect l="l" t="t" r="r" b="b"/>
                <a:pathLst>
                  <a:path w="5" h="157" extrusionOk="0">
                    <a:moveTo>
                      <a:pt x="0" y="4"/>
                    </a:moveTo>
                    <a:cubicBezTo>
                      <a:pt x="0" y="54"/>
                      <a:pt x="0" y="103"/>
                      <a:pt x="0" y="153"/>
                    </a:cubicBezTo>
                    <a:cubicBezTo>
                      <a:pt x="0" y="157"/>
                      <a:pt x="5" y="157"/>
                      <a:pt x="5" y="153"/>
                    </a:cubicBezTo>
                    <a:cubicBezTo>
                      <a:pt x="5" y="103"/>
                      <a:pt x="5" y="54"/>
                      <a:pt x="5" y="4"/>
                    </a:cubicBezTo>
                    <a:cubicBezTo>
                      <a:pt x="5" y="0"/>
                      <a:pt x="0" y="0"/>
                      <a:pt x="0" y="4"/>
                    </a:cubicBez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2" name="Google Shape;1981;p15">
                <a:extLst>
                  <a:ext uri="{FF2B5EF4-FFF2-40B4-BE49-F238E27FC236}">
                    <a16:creationId xmlns:a16="http://schemas.microsoft.com/office/drawing/2014/main" id="{B9C869E8-02E3-430D-AA98-80D9F66C628F}"/>
                  </a:ext>
                </a:extLst>
              </p:cNvPr>
              <p:cNvSpPr/>
              <p:nvPr/>
            </p:nvSpPr>
            <p:spPr>
              <a:xfrm>
                <a:off x="2019" y="2542"/>
                <a:ext cx="406" cy="303"/>
              </a:xfrm>
              <a:custGeom>
                <a:avLst/>
                <a:gdLst/>
                <a:ahLst/>
                <a:cxnLst/>
                <a:rect l="l" t="t" r="r" b="b"/>
                <a:pathLst>
                  <a:path w="300" h="224" extrusionOk="0">
                    <a:moveTo>
                      <a:pt x="74" y="224"/>
                    </a:moveTo>
                    <a:cubicBezTo>
                      <a:pt x="74" y="224"/>
                      <a:pt x="0" y="100"/>
                      <a:pt x="74" y="67"/>
                    </a:cubicBezTo>
                    <a:cubicBezTo>
                      <a:pt x="91" y="0"/>
                      <a:pt x="182" y="17"/>
                      <a:pt x="204" y="23"/>
                    </a:cubicBezTo>
                    <a:cubicBezTo>
                      <a:pt x="226" y="29"/>
                      <a:pt x="239" y="18"/>
                      <a:pt x="239" y="18"/>
                    </a:cubicBezTo>
                    <a:cubicBezTo>
                      <a:pt x="247" y="25"/>
                      <a:pt x="248" y="39"/>
                      <a:pt x="248" y="39"/>
                    </a:cubicBezTo>
                    <a:cubicBezTo>
                      <a:pt x="265" y="16"/>
                      <a:pt x="265" y="16"/>
                      <a:pt x="265" y="16"/>
                    </a:cubicBezTo>
                    <a:cubicBezTo>
                      <a:pt x="288" y="30"/>
                      <a:pt x="300" y="67"/>
                      <a:pt x="268" y="119"/>
                    </a:cubicBezTo>
                    <a:lnTo>
                      <a:pt x="74" y="224"/>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3" name="Google Shape;1982;p15">
                <a:extLst>
                  <a:ext uri="{FF2B5EF4-FFF2-40B4-BE49-F238E27FC236}">
                    <a16:creationId xmlns:a16="http://schemas.microsoft.com/office/drawing/2014/main" id="{EC4E6500-231C-4B76-83F2-C18160AFC9D2}"/>
                  </a:ext>
                </a:extLst>
              </p:cNvPr>
              <p:cNvSpPr/>
              <p:nvPr/>
            </p:nvSpPr>
            <p:spPr>
              <a:xfrm>
                <a:off x="2226" y="2862"/>
                <a:ext cx="65" cy="107"/>
              </a:xfrm>
              <a:custGeom>
                <a:avLst/>
                <a:gdLst/>
                <a:ahLst/>
                <a:cxnLst/>
                <a:rect l="l" t="t" r="r" b="b"/>
                <a:pathLst>
                  <a:path w="48" h="79" extrusionOk="0">
                    <a:moveTo>
                      <a:pt x="48" y="58"/>
                    </a:moveTo>
                    <a:cubicBezTo>
                      <a:pt x="48" y="69"/>
                      <a:pt x="39" y="79"/>
                      <a:pt x="27" y="79"/>
                    </a:cubicBezTo>
                    <a:cubicBezTo>
                      <a:pt x="22" y="79"/>
                      <a:pt x="22" y="79"/>
                      <a:pt x="22" y="79"/>
                    </a:cubicBezTo>
                    <a:cubicBezTo>
                      <a:pt x="10" y="79"/>
                      <a:pt x="0" y="69"/>
                      <a:pt x="0" y="58"/>
                    </a:cubicBezTo>
                    <a:cubicBezTo>
                      <a:pt x="0" y="22"/>
                      <a:pt x="0" y="22"/>
                      <a:pt x="0" y="22"/>
                    </a:cubicBezTo>
                    <a:cubicBezTo>
                      <a:pt x="0" y="10"/>
                      <a:pt x="10" y="0"/>
                      <a:pt x="22" y="0"/>
                    </a:cubicBezTo>
                    <a:cubicBezTo>
                      <a:pt x="27" y="0"/>
                      <a:pt x="27" y="0"/>
                      <a:pt x="27" y="0"/>
                    </a:cubicBezTo>
                    <a:cubicBezTo>
                      <a:pt x="39" y="0"/>
                      <a:pt x="48" y="10"/>
                      <a:pt x="48" y="22"/>
                    </a:cubicBezTo>
                    <a:lnTo>
                      <a:pt x="48" y="58"/>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4" name="Google Shape;1983;p15">
                <a:extLst>
                  <a:ext uri="{FF2B5EF4-FFF2-40B4-BE49-F238E27FC236}">
                    <a16:creationId xmlns:a16="http://schemas.microsoft.com/office/drawing/2014/main" id="{85CE960B-BAF4-4E1A-9A0B-A80330B8B7E7}"/>
                  </a:ext>
                </a:extLst>
              </p:cNvPr>
              <p:cNvSpPr/>
              <p:nvPr/>
            </p:nvSpPr>
            <p:spPr>
              <a:xfrm>
                <a:off x="2069" y="2622"/>
                <a:ext cx="326" cy="313"/>
              </a:xfrm>
              <a:custGeom>
                <a:avLst/>
                <a:gdLst/>
                <a:ahLst/>
                <a:cxnLst/>
                <a:rect l="l" t="t" r="r" b="b"/>
                <a:pathLst>
                  <a:path w="241" h="232" extrusionOk="0">
                    <a:moveTo>
                      <a:pt x="155" y="3"/>
                    </a:moveTo>
                    <a:cubicBezTo>
                      <a:pt x="95" y="8"/>
                      <a:pt x="95" y="8"/>
                      <a:pt x="95" y="8"/>
                    </a:cubicBezTo>
                    <a:cubicBezTo>
                      <a:pt x="56" y="11"/>
                      <a:pt x="27" y="46"/>
                      <a:pt x="30" y="87"/>
                    </a:cubicBezTo>
                    <a:cubicBezTo>
                      <a:pt x="32" y="105"/>
                      <a:pt x="32" y="105"/>
                      <a:pt x="32" y="105"/>
                    </a:cubicBezTo>
                    <a:cubicBezTo>
                      <a:pt x="31" y="105"/>
                      <a:pt x="31" y="105"/>
                      <a:pt x="31" y="105"/>
                    </a:cubicBezTo>
                    <a:cubicBezTo>
                      <a:pt x="30" y="105"/>
                      <a:pt x="29" y="105"/>
                      <a:pt x="28" y="105"/>
                    </a:cubicBezTo>
                    <a:cubicBezTo>
                      <a:pt x="27" y="105"/>
                      <a:pt x="27" y="105"/>
                      <a:pt x="27" y="105"/>
                    </a:cubicBezTo>
                    <a:cubicBezTo>
                      <a:pt x="12" y="107"/>
                      <a:pt x="0" y="121"/>
                      <a:pt x="1" y="137"/>
                    </a:cubicBezTo>
                    <a:cubicBezTo>
                      <a:pt x="1" y="137"/>
                      <a:pt x="1" y="137"/>
                      <a:pt x="1" y="137"/>
                    </a:cubicBezTo>
                    <a:cubicBezTo>
                      <a:pt x="3" y="154"/>
                      <a:pt x="16" y="166"/>
                      <a:pt x="32" y="164"/>
                    </a:cubicBezTo>
                    <a:cubicBezTo>
                      <a:pt x="32" y="164"/>
                      <a:pt x="32" y="164"/>
                      <a:pt x="32" y="164"/>
                    </a:cubicBezTo>
                    <a:cubicBezTo>
                      <a:pt x="34" y="164"/>
                      <a:pt x="35" y="164"/>
                      <a:pt x="36" y="164"/>
                    </a:cubicBezTo>
                    <a:cubicBezTo>
                      <a:pt x="37" y="164"/>
                      <a:pt x="37" y="164"/>
                      <a:pt x="37" y="164"/>
                    </a:cubicBezTo>
                    <a:cubicBezTo>
                      <a:pt x="41" y="203"/>
                      <a:pt x="75" y="232"/>
                      <a:pt x="113" y="229"/>
                    </a:cubicBezTo>
                    <a:cubicBezTo>
                      <a:pt x="173" y="224"/>
                      <a:pt x="173" y="224"/>
                      <a:pt x="173" y="224"/>
                    </a:cubicBezTo>
                    <a:cubicBezTo>
                      <a:pt x="212" y="221"/>
                      <a:pt x="241" y="185"/>
                      <a:pt x="238" y="144"/>
                    </a:cubicBezTo>
                    <a:cubicBezTo>
                      <a:pt x="232" y="71"/>
                      <a:pt x="232" y="71"/>
                      <a:pt x="232" y="71"/>
                    </a:cubicBezTo>
                    <a:cubicBezTo>
                      <a:pt x="229" y="30"/>
                      <a:pt x="194" y="0"/>
                      <a:pt x="155"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5" name="Google Shape;1984;p15">
                <a:extLst>
                  <a:ext uri="{FF2B5EF4-FFF2-40B4-BE49-F238E27FC236}">
                    <a16:creationId xmlns:a16="http://schemas.microsoft.com/office/drawing/2014/main" id="{44860EED-5401-4DE7-BC5A-C4B036588D6E}"/>
                  </a:ext>
                </a:extLst>
              </p:cNvPr>
              <p:cNvSpPr/>
              <p:nvPr/>
            </p:nvSpPr>
            <p:spPr>
              <a:xfrm>
                <a:off x="2105" y="2590"/>
                <a:ext cx="212" cy="228"/>
              </a:xfrm>
              <a:custGeom>
                <a:avLst/>
                <a:gdLst/>
                <a:ahLst/>
                <a:cxnLst/>
                <a:rect l="l" t="t" r="r" b="b"/>
                <a:pathLst>
                  <a:path w="157" h="169" extrusionOk="0">
                    <a:moveTo>
                      <a:pt x="31" y="151"/>
                    </a:moveTo>
                    <a:cubicBezTo>
                      <a:pt x="28" y="116"/>
                      <a:pt x="17" y="73"/>
                      <a:pt x="46" y="46"/>
                    </a:cubicBezTo>
                    <a:cubicBezTo>
                      <a:pt x="61" y="33"/>
                      <a:pt x="78" y="32"/>
                      <a:pt x="96" y="30"/>
                    </a:cubicBezTo>
                    <a:cubicBezTo>
                      <a:pt x="111" y="29"/>
                      <a:pt x="126" y="28"/>
                      <a:pt x="141" y="27"/>
                    </a:cubicBezTo>
                    <a:cubicBezTo>
                      <a:pt x="157" y="26"/>
                      <a:pt x="155" y="0"/>
                      <a:pt x="138" y="1"/>
                    </a:cubicBezTo>
                    <a:cubicBezTo>
                      <a:pt x="122" y="2"/>
                      <a:pt x="106" y="3"/>
                      <a:pt x="90" y="5"/>
                    </a:cubicBezTo>
                    <a:cubicBezTo>
                      <a:pt x="66" y="7"/>
                      <a:pt x="45" y="12"/>
                      <a:pt x="28" y="29"/>
                    </a:cubicBezTo>
                    <a:cubicBezTo>
                      <a:pt x="8" y="48"/>
                      <a:pt x="0" y="75"/>
                      <a:pt x="2" y="102"/>
                    </a:cubicBezTo>
                    <a:cubicBezTo>
                      <a:pt x="3" y="119"/>
                      <a:pt x="5" y="136"/>
                      <a:pt x="6" y="153"/>
                    </a:cubicBezTo>
                    <a:cubicBezTo>
                      <a:pt x="7" y="169"/>
                      <a:pt x="32" y="167"/>
                      <a:pt x="31" y="15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6" name="Google Shape;1985;p15">
                <a:extLst>
                  <a:ext uri="{FF2B5EF4-FFF2-40B4-BE49-F238E27FC236}">
                    <a16:creationId xmlns:a16="http://schemas.microsoft.com/office/drawing/2014/main" id="{6313C6A4-0468-4021-B079-1536E8C98E70}"/>
                  </a:ext>
                </a:extLst>
              </p:cNvPr>
              <p:cNvSpPr/>
              <p:nvPr/>
            </p:nvSpPr>
            <p:spPr>
              <a:xfrm>
                <a:off x="2220" y="2766"/>
                <a:ext cx="19" cy="26"/>
              </a:xfrm>
              <a:custGeom>
                <a:avLst/>
                <a:gdLst/>
                <a:ahLst/>
                <a:cxnLst/>
                <a:rect l="l" t="t" r="r" b="b"/>
                <a:pathLst>
                  <a:path w="14" h="19" extrusionOk="0">
                    <a:moveTo>
                      <a:pt x="14" y="9"/>
                    </a:moveTo>
                    <a:cubicBezTo>
                      <a:pt x="14" y="14"/>
                      <a:pt x="12" y="19"/>
                      <a:pt x="8" y="19"/>
                    </a:cubicBezTo>
                    <a:cubicBezTo>
                      <a:pt x="4" y="19"/>
                      <a:pt x="1" y="16"/>
                      <a:pt x="0" y="10"/>
                    </a:cubicBezTo>
                    <a:cubicBezTo>
                      <a:pt x="0" y="5"/>
                      <a:pt x="3" y="1"/>
                      <a:pt x="6" y="1"/>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7" name="Google Shape;1986;p15">
                <a:extLst>
                  <a:ext uri="{FF2B5EF4-FFF2-40B4-BE49-F238E27FC236}">
                    <a16:creationId xmlns:a16="http://schemas.microsoft.com/office/drawing/2014/main" id="{8D20F68F-5D80-460F-B422-0FE4569788A2}"/>
                  </a:ext>
                </a:extLst>
              </p:cNvPr>
              <p:cNvSpPr/>
              <p:nvPr/>
            </p:nvSpPr>
            <p:spPr>
              <a:xfrm>
                <a:off x="2322" y="2758"/>
                <a:ext cx="19" cy="26"/>
              </a:xfrm>
              <a:custGeom>
                <a:avLst/>
                <a:gdLst/>
                <a:ahLst/>
                <a:cxnLst/>
                <a:rect l="l" t="t" r="r" b="b"/>
                <a:pathLst>
                  <a:path w="14" h="19" extrusionOk="0">
                    <a:moveTo>
                      <a:pt x="14" y="9"/>
                    </a:moveTo>
                    <a:cubicBezTo>
                      <a:pt x="14" y="14"/>
                      <a:pt x="11" y="19"/>
                      <a:pt x="8" y="19"/>
                    </a:cubicBezTo>
                    <a:cubicBezTo>
                      <a:pt x="4" y="19"/>
                      <a:pt x="1" y="15"/>
                      <a:pt x="0" y="10"/>
                    </a:cubicBezTo>
                    <a:cubicBezTo>
                      <a:pt x="0" y="5"/>
                      <a:pt x="2" y="1"/>
                      <a:pt x="6" y="0"/>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8" name="Google Shape;1987;p15">
                <a:extLst>
                  <a:ext uri="{FF2B5EF4-FFF2-40B4-BE49-F238E27FC236}">
                    <a16:creationId xmlns:a16="http://schemas.microsoft.com/office/drawing/2014/main" id="{5D483EC4-1DD6-446F-A536-1A74E67036F3}"/>
                  </a:ext>
                </a:extLst>
              </p:cNvPr>
              <p:cNvSpPr/>
              <p:nvPr/>
            </p:nvSpPr>
            <p:spPr>
              <a:xfrm>
                <a:off x="2302" y="2710"/>
                <a:ext cx="52" cy="25"/>
              </a:xfrm>
              <a:custGeom>
                <a:avLst/>
                <a:gdLst/>
                <a:ahLst/>
                <a:cxnLst/>
                <a:rect l="l" t="t" r="r" b="b"/>
                <a:pathLst>
                  <a:path w="38" h="19" extrusionOk="0">
                    <a:moveTo>
                      <a:pt x="35" y="11"/>
                    </a:moveTo>
                    <a:cubicBezTo>
                      <a:pt x="26" y="0"/>
                      <a:pt x="10" y="1"/>
                      <a:pt x="2" y="14"/>
                    </a:cubicBezTo>
                    <a:cubicBezTo>
                      <a:pt x="0" y="17"/>
                      <a:pt x="5" y="19"/>
                      <a:pt x="7" y="16"/>
                    </a:cubicBezTo>
                    <a:cubicBezTo>
                      <a:pt x="13" y="6"/>
                      <a:pt x="24" y="7"/>
                      <a:pt x="32" y="15"/>
                    </a:cubicBezTo>
                    <a:cubicBezTo>
                      <a:pt x="34" y="18"/>
                      <a:pt x="38" y="14"/>
                      <a:pt x="35"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9" name="Google Shape;1988;p15">
                <a:extLst>
                  <a:ext uri="{FF2B5EF4-FFF2-40B4-BE49-F238E27FC236}">
                    <a16:creationId xmlns:a16="http://schemas.microsoft.com/office/drawing/2014/main" id="{5F29DAAB-A66D-4818-B508-687FBBB601B4}"/>
                  </a:ext>
                </a:extLst>
              </p:cNvPr>
              <p:cNvSpPr/>
              <p:nvPr/>
            </p:nvSpPr>
            <p:spPr>
              <a:xfrm>
                <a:off x="2201" y="2718"/>
                <a:ext cx="50" cy="27"/>
              </a:xfrm>
              <a:custGeom>
                <a:avLst/>
                <a:gdLst/>
                <a:ahLst/>
                <a:cxnLst/>
                <a:rect l="l" t="t" r="r" b="b"/>
                <a:pathLst>
                  <a:path w="37" h="20" extrusionOk="0">
                    <a:moveTo>
                      <a:pt x="6" y="17"/>
                    </a:moveTo>
                    <a:cubicBezTo>
                      <a:pt x="12" y="7"/>
                      <a:pt x="23" y="6"/>
                      <a:pt x="31" y="15"/>
                    </a:cubicBezTo>
                    <a:cubicBezTo>
                      <a:pt x="33" y="17"/>
                      <a:pt x="37" y="13"/>
                      <a:pt x="35" y="11"/>
                    </a:cubicBezTo>
                    <a:cubicBezTo>
                      <a:pt x="25" y="0"/>
                      <a:pt x="9" y="2"/>
                      <a:pt x="2" y="14"/>
                    </a:cubicBezTo>
                    <a:cubicBezTo>
                      <a:pt x="0" y="17"/>
                      <a:pt x="4" y="20"/>
                      <a:pt x="6" y="1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0" name="Google Shape;1989;p15">
                <a:extLst>
                  <a:ext uri="{FF2B5EF4-FFF2-40B4-BE49-F238E27FC236}">
                    <a16:creationId xmlns:a16="http://schemas.microsoft.com/office/drawing/2014/main" id="{D964A9D2-3960-4005-B223-AC7CF3293E61}"/>
                  </a:ext>
                </a:extLst>
              </p:cNvPr>
              <p:cNvSpPr/>
              <p:nvPr/>
            </p:nvSpPr>
            <p:spPr>
              <a:xfrm>
                <a:off x="2105" y="2580"/>
                <a:ext cx="274" cy="181"/>
              </a:xfrm>
              <a:custGeom>
                <a:avLst/>
                <a:gdLst/>
                <a:ahLst/>
                <a:cxnLst/>
                <a:rect l="l" t="t" r="r" b="b"/>
                <a:pathLst>
                  <a:path w="203" h="134" extrusionOk="0">
                    <a:moveTo>
                      <a:pt x="199" y="13"/>
                    </a:moveTo>
                    <a:cubicBezTo>
                      <a:pt x="199" y="13"/>
                      <a:pt x="203" y="52"/>
                      <a:pt x="125" y="58"/>
                    </a:cubicBezTo>
                    <a:cubicBezTo>
                      <a:pt x="47" y="64"/>
                      <a:pt x="18" y="63"/>
                      <a:pt x="24" y="134"/>
                    </a:cubicBezTo>
                    <a:cubicBezTo>
                      <a:pt x="24" y="134"/>
                      <a:pt x="0" y="30"/>
                      <a:pt x="67" y="15"/>
                    </a:cubicBezTo>
                    <a:cubicBezTo>
                      <a:pt x="135" y="0"/>
                      <a:pt x="162" y="31"/>
                      <a:pt x="199" y="1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1" name="Google Shape;1990;p15">
                <a:extLst>
                  <a:ext uri="{FF2B5EF4-FFF2-40B4-BE49-F238E27FC236}">
                    <a16:creationId xmlns:a16="http://schemas.microsoft.com/office/drawing/2014/main" id="{CEC0D55F-212C-4F90-904A-4ABB61C1F7C5}"/>
                  </a:ext>
                </a:extLst>
              </p:cNvPr>
              <p:cNvSpPr/>
              <p:nvPr/>
            </p:nvSpPr>
            <p:spPr>
              <a:xfrm>
                <a:off x="2279" y="2837"/>
                <a:ext cx="38" cy="38"/>
              </a:xfrm>
              <a:prstGeom prst="ellipse">
                <a:avLst/>
              </a:prstGeom>
              <a:solidFill>
                <a:srgbClr val="3F0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2" name="Google Shape;1991;p15">
                <a:extLst>
                  <a:ext uri="{FF2B5EF4-FFF2-40B4-BE49-F238E27FC236}">
                    <a16:creationId xmlns:a16="http://schemas.microsoft.com/office/drawing/2014/main" id="{3694BC87-D552-4B05-8217-CCE93E6B2970}"/>
                  </a:ext>
                </a:extLst>
              </p:cNvPr>
              <p:cNvSpPr/>
              <p:nvPr/>
            </p:nvSpPr>
            <p:spPr>
              <a:xfrm>
                <a:off x="2404" y="2200"/>
                <a:ext cx="186" cy="242"/>
              </a:xfrm>
              <a:custGeom>
                <a:avLst/>
                <a:gdLst/>
                <a:ahLst/>
                <a:cxnLst/>
                <a:rect l="l" t="t" r="r" b="b"/>
                <a:pathLst>
                  <a:path w="138" h="179" extrusionOk="0">
                    <a:moveTo>
                      <a:pt x="138" y="71"/>
                    </a:moveTo>
                    <a:cubicBezTo>
                      <a:pt x="138" y="31"/>
                      <a:pt x="105" y="0"/>
                      <a:pt x="65" y="2"/>
                    </a:cubicBezTo>
                    <a:cubicBezTo>
                      <a:pt x="31" y="5"/>
                      <a:pt x="3" y="32"/>
                      <a:pt x="1" y="66"/>
                    </a:cubicBezTo>
                    <a:cubicBezTo>
                      <a:pt x="0" y="88"/>
                      <a:pt x="9" y="108"/>
                      <a:pt x="23" y="121"/>
                    </a:cubicBezTo>
                    <a:cubicBezTo>
                      <a:pt x="29" y="126"/>
                      <a:pt x="32" y="132"/>
                      <a:pt x="33" y="139"/>
                    </a:cubicBezTo>
                    <a:cubicBezTo>
                      <a:pt x="33" y="141"/>
                      <a:pt x="33" y="141"/>
                      <a:pt x="33" y="141"/>
                    </a:cubicBezTo>
                    <a:cubicBezTo>
                      <a:pt x="33" y="149"/>
                      <a:pt x="37" y="179"/>
                      <a:pt x="69" y="179"/>
                    </a:cubicBezTo>
                    <a:cubicBezTo>
                      <a:pt x="102" y="179"/>
                      <a:pt x="106" y="149"/>
                      <a:pt x="106" y="141"/>
                    </a:cubicBezTo>
                    <a:cubicBezTo>
                      <a:pt x="106" y="139"/>
                      <a:pt x="106" y="139"/>
                      <a:pt x="106" y="139"/>
                    </a:cubicBezTo>
                    <a:cubicBezTo>
                      <a:pt x="106" y="132"/>
                      <a:pt x="110" y="126"/>
                      <a:pt x="115" y="122"/>
                    </a:cubicBezTo>
                    <a:cubicBezTo>
                      <a:pt x="129" y="109"/>
                      <a:pt x="138" y="91"/>
                      <a:pt x="138" y="71"/>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3" name="Google Shape;1992;p15">
                <a:extLst>
                  <a:ext uri="{FF2B5EF4-FFF2-40B4-BE49-F238E27FC236}">
                    <a16:creationId xmlns:a16="http://schemas.microsoft.com/office/drawing/2014/main" id="{34E26BD4-6B67-489D-9C1B-D9256546A036}"/>
                  </a:ext>
                </a:extLst>
              </p:cNvPr>
              <p:cNvSpPr/>
              <p:nvPr/>
            </p:nvSpPr>
            <p:spPr>
              <a:xfrm>
                <a:off x="2464" y="2317"/>
                <a:ext cx="65" cy="96"/>
              </a:xfrm>
              <a:custGeom>
                <a:avLst/>
                <a:gdLst/>
                <a:ahLst/>
                <a:cxnLst/>
                <a:rect l="l" t="t" r="r" b="b"/>
                <a:pathLst>
                  <a:path w="48" h="71" extrusionOk="0">
                    <a:moveTo>
                      <a:pt x="2" y="8"/>
                    </a:moveTo>
                    <a:cubicBezTo>
                      <a:pt x="0" y="8"/>
                      <a:pt x="0" y="8"/>
                      <a:pt x="0" y="8"/>
                    </a:cubicBezTo>
                    <a:cubicBezTo>
                      <a:pt x="15" y="71"/>
                      <a:pt x="15" y="71"/>
                      <a:pt x="15" y="71"/>
                    </a:cubicBezTo>
                    <a:cubicBezTo>
                      <a:pt x="34" y="71"/>
                      <a:pt x="34" y="71"/>
                      <a:pt x="34" y="71"/>
                    </a:cubicBezTo>
                    <a:cubicBezTo>
                      <a:pt x="48" y="8"/>
                      <a:pt x="48" y="8"/>
                      <a:pt x="48" y="8"/>
                    </a:cubicBezTo>
                    <a:cubicBezTo>
                      <a:pt x="46" y="8"/>
                      <a:pt x="46" y="8"/>
                      <a:pt x="46" y="8"/>
                    </a:cubicBezTo>
                    <a:cubicBezTo>
                      <a:pt x="48" y="8"/>
                      <a:pt x="48" y="8"/>
                      <a:pt x="48" y="8"/>
                    </a:cubicBezTo>
                    <a:cubicBezTo>
                      <a:pt x="48" y="8"/>
                      <a:pt x="48" y="8"/>
                      <a:pt x="48" y="7"/>
                    </a:cubicBezTo>
                    <a:cubicBezTo>
                      <a:pt x="48" y="6"/>
                      <a:pt x="48" y="6"/>
                      <a:pt x="47" y="5"/>
                    </a:cubicBezTo>
                    <a:cubicBezTo>
                      <a:pt x="46" y="4"/>
                      <a:pt x="45" y="3"/>
                      <a:pt x="43" y="2"/>
                    </a:cubicBezTo>
                    <a:cubicBezTo>
                      <a:pt x="39" y="1"/>
                      <a:pt x="32" y="0"/>
                      <a:pt x="24" y="0"/>
                    </a:cubicBezTo>
                    <a:cubicBezTo>
                      <a:pt x="19" y="0"/>
                      <a:pt x="13" y="0"/>
                      <a:pt x="9" y="1"/>
                    </a:cubicBezTo>
                    <a:cubicBezTo>
                      <a:pt x="7" y="2"/>
                      <a:pt x="5" y="2"/>
                      <a:pt x="3" y="3"/>
                    </a:cubicBezTo>
                    <a:cubicBezTo>
                      <a:pt x="2" y="4"/>
                      <a:pt x="2" y="4"/>
                      <a:pt x="1" y="5"/>
                    </a:cubicBezTo>
                    <a:cubicBezTo>
                      <a:pt x="1" y="6"/>
                      <a:pt x="0" y="6"/>
                      <a:pt x="0" y="7"/>
                    </a:cubicBezTo>
                    <a:cubicBezTo>
                      <a:pt x="0" y="8"/>
                      <a:pt x="0" y="8"/>
                      <a:pt x="0" y="8"/>
                    </a:cubicBezTo>
                    <a:cubicBezTo>
                      <a:pt x="2" y="8"/>
                      <a:pt x="2" y="8"/>
                      <a:pt x="2" y="8"/>
                    </a:cubicBezTo>
                    <a:cubicBezTo>
                      <a:pt x="0" y="8"/>
                      <a:pt x="0" y="8"/>
                      <a:pt x="0" y="8"/>
                    </a:cubicBezTo>
                    <a:cubicBezTo>
                      <a:pt x="2" y="8"/>
                      <a:pt x="2" y="8"/>
                      <a:pt x="2" y="8"/>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5" y="7"/>
                      <a:pt x="6" y="6"/>
                    </a:cubicBezTo>
                    <a:cubicBezTo>
                      <a:pt x="10" y="5"/>
                      <a:pt x="17" y="4"/>
                      <a:pt x="24" y="4"/>
                    </a:cubicBezTo>
                    <a:cubicBezTo>
                      <a:pt x="30" y="4"/>
                      <a:pt x="35" y="4"/>
                      <a:pt x="39" y="5"/>
                    </a:cubicBezTo>
                    <a:cubicBezTo>
                      <a:pt x="41" y="6"/>
                      <a:pt x="42" y="6"/>
                      <a:pt x="43"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30" y="67"/>
                      <a:pt x="30" y="67"/>
                      <a:pt x="30" y="67"/>
                    </a:cubicBezTo>
                    <a:cubicBezTo>
                      <a:pt x="18" y="67"/>
                      <a:pt x="18" y="67"/>
                      <a:pt x="18" y="67"/>
                    </a:cubicBezTo>
                    <a:cubicBezTo>
                      <a:pt x="4" y="7"/>
                      <a:pt x="4" y="7"/>
                      <a:pt x="4" y="7"/>
                    </a:cubicBezTo>
                    <a:cubicBezTo>
                      <a:pt x="4" y="7"/>
                      <a:pt x="4" y="7"/>
                      <a:pt x="4" y="7"/>
                    </a:cubicBezTo>
                    <a:lnTo>
                      <a:pt x="2" y="8"/>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4" name="Google Shape;1993;p15">
                <a:extLst>
                  <a:ext uri="{FF2B5EF4-FFF2-40B4-BE49-F238E27FC236}">
                    <a16:creationId xmlns:a16="http://schemas.microsoft.com/office/drawing/2014/main" id="{7949830E-7FA4-44F0-9CC7-6EA62BDDBE86}"/>
                  </a:ext>
                </a:extLst>
              </p:cNvPr>
              <p:cNvSpPr/>
              <p:nvPr/>
            </p:nvSpPr>
            <p:spPr>
              <a:xfrm>
                <a:off x="2444" y="2407"/>
                <a:ext cx="107" cy="73"/>
              </a:xfrm>
              <a:custGeom>
                <a:avLst/>
                <a:gdLst/>
                <a:ahLst/>
                <a:cxnLst/>
                <a:rect l="l" t="t" r="r" b="b"/>
                <a:pathLst>
                  <a:path w="79" h="54" extrusionOk="0">
                    <a:moveTo>
                      <a:pt x="40" y="54"/>
                    </a:moveTo>
                    <a:cubicBezTo>
                      <a:pt x="39" y="54"/>
                      <a:pt x="39" y="54"/>
                      <a:pt x="39" y="54"/>
                    </a:cubicBezTo>
                    <a:cubicBezTo>
                      <a:pt x="17" y="54"/>
                      <a:pt x="0" y="36"/>
                      <a:pt x="0" y="15"/>
                    </a:cubicBezTo>
                    <a:cubicBezTo>
                      <a:pt x="0" y="0"/>
                      <a:pt x="0" y="0"/>
                      <a:pt x="0" y="0"/>
                    </a:cubicBezTo>
                    <a:cubicBezTo>
                      <a:pt x="79" y="0"/>
                      <a:pt x="79" y="0"/>
                      <a:pt x="79" y="0"/>
                    </a:cubicBezTo>
                    <a:cubicBezTo>
                      <a:pt x="79" y="15"/>
                      <a:pt x="79" y="15"/>
                      <a:pt x="79" y="15"/>
                    </a:cubicBezTo>
                    <a:cubicBezTo>
                      <a:pt x="79" y="36"/>
                      <a:pt x="61" y="54"/>
                      <a:pt x="40" y="54"/>
                    </a:cubicBezTo>
                    <a:close/>
                  </a:path>
                </a:pathLst>
              </a:custGeom>
              <a:solidFill>
                <a:srgbClr val="9E9C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5" name="Google Shape;1994;p15">
                <a:extLst>
                  <a:ext uri="{FF2B5EF4-FFF2-40B4-BE49-F238E27FC236}">
                    <a16:creationId xmlns:a16="http://schemas.microsoft.com/office/drawing/2014/main" id="{55AE9537-82D3-4F6B-83F5-41718E4997F0}"/>
                  </a:ext>
                </a:extLst>
              </p:cNvPr>
              <p:cNvSpPr/>
              <p:nvPr/>
            </p:nvSpPr>
            <p:spPr>
              <a:xfrm>
                <a:off x="2439" y="2403"/>
                <a:ext cx="118" cy="8"/>
              </a:xfrm>
              <a:custGeom>
                <a:avLst/>
                <a:gdLst/>
                <a:ahLst/>
                <a:cxnLst/>
                <a:rect l="l" t="t" r="r" b="b"/>
                <a:pathLst>
                  <a:path w="87" h="6" extrusionOk="0">
                    <a:moveTo>
                      <a:pt x="4" y="6"/>
                    </a:moveTo>
                    <a:cubicBezTo>
                      <a:pt x="30" y="6"/>
                      <a:pt x="56" y="6"/>
                      <a:pt x="83" y="6"/>
                    </a:cubicBezTo>
                    <a:cubicBezTo>
                      <a:pt x="87" y="6"/>
                      <a:pt x="87" y="0"/>
                      <a:pt x="83" y="0"/>
                    </a:cubicBezTo>
                    <a:cubicBezTo>
                      <a:pt x="56" y="0"/>
                      <a:pt x="30" y="0"/>
                      <a:pt x="4" y="0"/>
                    </a:cubicBezTo>
                    <a:cubicBezTo>
                      <a:pt x="0" y="0"/>
                      <a:pt x="0" y="6"/>
                      <a:pt x="4" y="6"/>
                    </a:cubicBezTo>
                    <a:close/>
                  </a:path>
                </a:pathLst>
              </a:custGeom>
              <a:solidFill>
                <a:srgbClr val="F2F2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6" name="Google Shape;1995;p15">
                <a:extLst>
                  <a:ext uri="{FF2B5EF4-FFF2-40B4-BE49-F238E27FC236}">
                    <a16:creationId xmlns:a16="http://schemas.microsoft.com/office/drawing/2014/main" id="{D15F3E74-59AA-4525-8796-DDB632678500}"/>
                  </a:ext>
                </a:extLst>
              </p:cNvPr>
              <p:cNvSpPr/>
              <p:nvPr/>
            </p:nvSpPr>
            <p:spPr>
              <a:xfrm>
                <a:off x="2439" y="2421"/>
                <a:ext cx="118" cy="8"/>
              </a:xfrm>
              <a:custGeom>
                <a:avLst/>
                <a:gdLst/>
                <a:ahLst/>
                <a:cxnLst/>
                <a:rect l="l" t="t" r="r" b="b"/>
                <a:pathLst>
                  <a:path w="87" h="6" extrusionOk="0">
                    <a:moveTo>
                      <a:pt x="4" y="6"/>
                    </a:moveTo>
                    <a:cubicBezTo>
                      <a:pt x="30" y="6"/>
                      <a:pt x="56" y="6"/>
                      <a:pt x="83" y="6"/>
                    </a:cubicBezTo>
                    <a:cubicBezTo>
                      <a:pt x="87" y="6"/>
                      <a:pt x="87" y="0"/>
                      <a:pt x="83" y="0"/>
                    </a:cubicBezTo>
                    <a:cubicBezTo>
                      <a:pt x="56" y="0"/>
                      <a:pt x="30" y="0"/>
                      <a:pt x="4" y="0"/>
                    </a:cubicBezTo>
                    <a:cubicBezTo>
                      <a:pt x="0" y="0"/>
                      <a:pt x="0" y="6"/>
                      <a:pt x="4" y="6"/>
                    </a:cubicBezTo>
                    <a:close/>
                  </a:path>
                </a:pathLst>
              </a:custGeom>
              <a:solidFill>
                <a:srgbClr val="F2F2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7" name="Google Shape;1996;p15">
                <a:extLst>
                  <a:ext uri="{FF2B5EF4-FFF2-40B4-BE49-F238E27FC236}">
                    <a16:creationId xmlns:a16="http://schemas.microsoft.com/office/drawing/2014/main" id="{BB28630B-F12A-4A80-96E2-301817C45B9C}"/>
                  </a:ext>
                </a:extLst>
              </p:cNvPr>
              <p:cNvSpPr/>
              <p:nvPr/>
            </p:nvSpPr>
            <p:spPr>
              <a:xfrm>
                <a:off x="2375" y="2168"/>
                <a:ext cx="42" cy="42"/>
              </a:xfrm>
              <a:custGeom>
                <a:avLst/>
                <a:gdLst/>
                <a:ahLst/>
                <a:cxnLst/>
                <a:rect l="l" t="t" r="r" b="b"/>
                <a:pathLst>
                  <a:path w="31" h="31" extrusionOk="0">
                    <a:moveTo>
                      <a:pt x="27" y="13"/>
                    </a:moveTo>
                    <a:cubicBezTo>
                      <a:pt x="24" y="10"/>
                      <a:pt x="21" y="7"/>
                      <a:pt x="18" y="4"/>
                    </a:cubicBezTo>
                    <a:cubicBezTo>
                      <a:pt x="14" y="1"/>
                      <a:pt x="8" y="0"/>
                      <a:pt x="4" y="4"/>
                    </a:cubicBezTo>
                    <a:cubicBezTo>
                      <a:pt x="0" y="8"/>
                      <a:pt x="0" y="15"/>
                      <a:pt x="4" y="18"/>
                    </a:cubicBezTo>
                    <a:cubicBezTo>
                      <a:pt x="7" y="21"/>
                      <a:pt x="10" y="24"/>
                      <a:pt x="12" y="27"/>
                    </a:cubicBezTo>
                    <a:cubicBezTo>
                      <a:pt x="16" y="31"/>
                      <a:pt x="23" y="31"/>
                      <a:pt x="27" y="27"/>
                    </a:cubicBezTo>
                    <a:cubicBezTo>
                      <a:pt x="30" y="23"/>
                      <a:pt x="31" y="17"/>
                      <a:pt x="27" y="1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8" name="Google Shape;1997;p15">
                <a:extLst>
                  <a:ext uri="{FF2B5EF4-FFF2-40B4-BE49-F238E27FC236}">
                    <a16:creationId xmlns:a16="http://schemas.microsoft.com/office/drawing/2014/main" id="{6EE9FE85-8CE0-4C37-A54D-0B08D9BC5FDB}"/>
                  </a:ext>
                </a:extLst>
              </p:cNvPr>
              <p:cNvSpPr/>
              <p:nvPr/>
            </p:nvSpPr>
            <p:spPr>
              <a:xfrm>
                <a:off x="2291" y="2209"/>
                <a:ext cx="96" cy="62"/>
              </a:xfrm>
              <a:custGeom>
                <a:avLst/>
                <a:gdLst/>
                <a:ahLst/>
                <a:cxnLst/>
                <a:rect l="l" t="t" r="r" b="b"/>
                <a:pathLst>
                  <a:path w="71" h="46" extrusionOk="0">
                    <a:moveTo>
                      <a:pt x="59" y="22"/>
                    </a:moveTo>
                    <a:cubicBezTo>
                      <a:pt x="45" y="16"/>
                      <a:pt x="31" y="11"/>
                      <a:pt x="17" y="5"/>
                    </a:cubicBezTo>
                    <a:cubicBezTo>
                      <a:pt x="6" y="0"/>
                      <a:pt x="0" y="20"/>
                      <a:pt x="12" y="24"/>
                    </a:cubicBezTo>
                    <a:cubicBezTo>
                      <a:pt x="26" y="30"/>
                      <a:pt x="40" y="35"/>
                      <a:pt x="53" y="41"/>
                    </a:cubicBezTo>
                    <a:cubicBezTo>
                      <a:pt x="65" y="46"/>
                      <a:pt x="71" y="26"/>
                      <a:pt x="59" y="22"/>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9" name="Google Shape;1998;p15">
                <a:extLst>
                  <a:ext uri="{FF2B5EF4-FFF2-40B4-BE49-F238E27FC236}">
                    <a16:creationId xmlns:a16="http://schemas.microsoft.com/office/drawing/2014/main" id="{157BD903-E761-437F-8912-3B103BE5D379}"/>
                  </a:ext>
                </a:extLst>
              </p:cNvPr>
              <p:cNvSpPr/>
              <p:nvPr/>
            </p:nvSpPr>
            <p:spPr>
              <a:xfrm>
                <a:off x="2578" y="2163"/>
                <a:ext cx="48" cy="47"/>
              </a:xfrm>
              <a:custGeom>
                <a:avLst/>
                <a:gdLst/>
                <a:ahLst/>
                <a:cxnLst/>
                <a:rect l="l" t="t" r="r" b="b"/>
                <a:pathLst>
                  <a:path w="35" h="35" extrusionOk="0">
                    <a:moveTo>
                      <a:pt x="18" y="31"/>
                    </a:moveTo>
                    <a:cubicBezTo>
                      <a:pt x="22" y="27"/>
                      <a:pt x="26" y="23"/>
                      <a:pt x="31" y="18"/>
                    </a:cubicBezTo>
                    <a:cubicBezTo>
                      <a:pt x="34" y="15"/>
                      <a:pt x="35" y="8"/>
                      <a:pt x="31" y="4"/>
                    </a:cubicBezTo>
                    <a:cubicBezTo>
                      <a:pt x="27" y="1"/>
                      <a:pt x="20" y="0"/>
                      <a:pt x="16" y="4"/>
                    </a:cubicBezTo>
                    <a:cubicBezTo>
                      <a:pt x="12" y="9"/>
                      <a:pt x="8" y="13"/>
                      <a:pt x="4" y="17"/>
                    </a:cubicBezTo>
                    <a:cubicBezTo>
                      <a:pt x="0" y="21"/>
                      <a:pt x="0" y="27"/>
                      <a:pt x="4" y="31"/>
                    </a:cubicBezTo>
                    <a:cubicBezTo>
                      <a:pt x="8" y="35"/>
                      <a:pt x="14" y="35"/>
                      <a:pt x="18" y="31"/>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0" name="Google Shape;1999;p15">
                <a:extLst>
                  <a:ext uri="{FF2B5EF4-FFF2-40B4-BE49-F238E27FC236}">
                    <a16:creationId xmlns:a16="http://schemas.microsoft.com/office/drawing/2014/main" id="{F1DCC9C9-574C-483D-90A2-AEDF5984F9AC}"/>
                  </a:ext>
                </a:extLst>
              </p:cNvPr>
              <p:cNvSpPr/>
              <p:nvPr/>
            </p:nvSpPr>
            <p:spPr>
              <a:xfrm>
                <a:off x="2608" y="2214"/>
                <a:ext cx="97" cy="55"/>
              </a:xfrm>
              <a:custGeom>
                <a:avLst/>
                <a:gdLst/>
                <a:ahLst/>
                <a:cxnLst/>
                <a:rect l="l" t="t" r="r" b="b"/>
                <a:pathLst>
                  <a:path w="72" h="41" extrusionOk="0">
                    <a:moveTo>
                      <a:pt x="17" y="37"/>
                    </a:moveTo>
                    <a:cubicBezTo>
                      <a:pt x="31" y="32"/>
                      <a:pt x="45" y="28"/>
                      <a:pt x="59" y="23"/>
                    </a:cubicBezTo>
                    <a:cubicBezTo>
                      <a:pt x="72" y="19"/>
                      <a:pt x="66" y="0"/>
                      <a:pt x="54" y="4"/>
                    </a:cubicBezTo>
                    <a:cubicBezTo>
                      <a:pt x="40" y="8"/>
                      <a:pt x="26" y="13"/>
                      <a:pt x="12" y="18"/>
                    </a:cubicBezTo>
                    <a:cubicBezTo>
                      <a:pt x="0" y="22"/>
                      <a:pt x="5" y="41"/>
                      <a:pt x="17" y="37"/>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1" name="Google Shape;2000;p15">
                <a:extLst>
                  <a:ext uri="{FF2B5EF4-FFF2-40B4-BE49-F238E27FC236}">
                    <a16:creationId xmlns:a16="http://schemas.microsoft.com/office/drawing/2014/main" id="{BE152605-940C-4A6B-88B9-24FF093A6DA1}"/>
                  </a:ext>
                </a:extLst>
              </p:cNvPr>
              <p:cNvSpPr/>
              <p:nvPr/>
            </p:nvSpPr>
            <p:spPr>
              <a:xfrm>
                <a:off x="2577" y="2375"/>
                <a:ext cx="21" cy="21"/>
              </a:xfrm>
              <a:custGeom>
                <a:avLst/>
                <a:gdLst/>
                <a:ahLst/>
                <a:cxnLst/>
                <a:rect l="l" t="t" r="r" b="b"/>
                <a:pathLst>
                  <a:path w="16" h="16" extrusionOk="0">
                    <a:moveTo>
                      <a:pt x="2" y="5"/>
                    </a:moveTo>
                    <a:cubicBezTo>
                      <a:pt x="5" y="8"/>
                      <a:pt x="8" y="11"/>
                      <a:pt x="11" y="14"/>
                    </a:cubicBezTo>
                    <a:cubicBezTo>
                      <a:pt x="13" y="16"/>
                      <a:pt x="16" y="13"/>
                      <a:pt x="14" y="11"/>
                    </a:cubicBezTo>
                    <a:cubicBezTo>
                      <a:pt x="11" y="8"/>
                      <a:pt x="8" y="5"/>
                      <a:pt x="5" y="2"/>
                    </a:cubicBezTo>
                    <a:cubicBezTo>
                      <a:pt x="3" y="0"/>
                      <a:pt x="0" y="3"/>
                      <a:pt x="2" y="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2" name="Google Shape;2001;p15">
                <a:extLst>
                  <a:ext uri="{FF2B5EF4-FFF2-40B4-BE49-F238E27FC236}">
                    <a16:creationId xmlns:a16="http://schemas.microsoft.com/office/drawing/2014/main" id="{01A058CD-BD43-47B4-B0CA-D5DE26B1715D}"/>
                  </a:ext>
                </a:extLst>
              </p:cNvPr>
              <p:cNvSpPr/>
              <p:nvPr/>
            </p:nvSpPr>
            <p:spPr>
              <a:xfrm>
                <a:off x="2608" y="2323"/>
                <a:ext cx="73" cy="49"/>
              </a:xfrm>
              <a:custGeom>
                <a:avLst/>
                <a:gdLst/>
                <a:ahLst/>
                <a:cxnLst/>
                <a:rect l="l" t="t" r="r" b="b"/>
                <a:pathLst>
                  <a:path w="54" h="36" extrusionOk="0">
                    <a:moveTo>
                      <a:pt x="12" y="23"/>
                    </a:moveTo>
                    <a:cubicBezTo>
                      <a:pt x="21" y="26"/>
                      <a:pt x="29" y="29"/>
                      <a:pt x="37" y="31"/>
                    </a:cubicBezTo>
                    <a:cubicBezTo>
                      <a:pt x="49" y="36"/>
                      <a:pt x="54" y="16"/>
                      <a:pt x="42" y="12"/>
                    </a:cubicBezTo>
                    <a:cubicBezTo>
                      <a:pt x="34" y="9"/>
                      <a:pt x="26" y="7"/>
                      <a:pt x="18" y="4"/>
                    </a:cubicBezTo>
                    <a:cubicBezTo>
                      <a:pt x="6" y="0"/>
                      <a:pt x="0" y="19"/>
                      <a:pt x="12" y="2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3" name="Google Shape;2002;p15">
                <a:extLst>
                  <a:ext uri="{FF2B5EF4-FFF2-40B4-BE49-F238E27FC236}">
                    <a16:creationId xmlns:a16="http://schemas.microsoft.com/office/drawing/2014/main" id="{54F98AAF-A71D-4ABA-AB97-4E9F9FCD882C}"/>
                  </a:ext>
                </a:extLst>
              </p:cNvPr>
              <p:cNvSpPr/>
              <p:nvPr/>
            </p:nvSpPr>
            <p:spPr>
              <a:xfrm>
                <a:off x="2371" y="2383"/>
                <a:ext cx="46" cy="47"/>
              </a:xfrm>
              <a:custGeom>
                <a:avLst/>
                <a:gdLst/>
                <a:ahLst/>
                <a:cxnLst/>
                <a:rect l="l" t="t" r="r" b="b"/>
                <a:pathLst>
                  <a:path w="34" h="35" extrusionOk="0">
                    <a:moveTo>
                      <a:pt x="16" y="4"/>
                    </a:moveTo>
                    <a:cubicBezTo>
                      <a:pt x="12" y="8"/>
                      <a:pt x="8" y="12"/>
                      <a:pt x="4" y="17"/>
                    </a:cubicBezTo>
                    <a:cubicBezTo>
                      <a:pt x="0" y="20"/>
                      <a:pt x="0" y="27"/>
                      <a:pt x="4" y="31"/>
                    </a:cubicBezTo>
                    <a:cubicBezTo>
                      <a:pt x="8" y="34"/>
                      <a:pt x="14" y="35"/>
                      <a:pt x="18" y="31"/>
                    </a:cubicBezTo>
                    <a:cubicBezTo>
                      <a:pt x="22" y="27"/>
                      <a:pt x="26" y="22"/>
                      <a:pt x="30" y="18"/>
                    </a:cubicBezTo>
                    <a:cubicBezTo>
                      <a:pt x="34" y="14"/>
                      <a:pt x="34" y="8"/>
                      <a:pt x="30" y="4"/>
                    </a:cubicBezTo>
                    <a:cubicBezTo>
                      <a:pt x="26" y="0"/>
                      <a:pt x="20" y="0"/>
                      <a:pt x="16" y="4"/>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4" name="Google Shape;2003;p15">
                <a:extLst>
                  <a:ext uri="{FF2B5EF4-FFF2-40B4-BE49-F238E27FC236}">
                    <a16:creationId xmlns:a16="http://schemas.microsoft.com/office/drawing/2014/main" id="{9C4AA2DB-C1D6-4B85-AE3F-6B1943A0EA64}"/>
                  </a:ext>
                </a:extLst>
              </p:cNvPr>
              <p:cNvSpPr/>
              <p:nvPr/>
            </p:nvSpPr>
            <p:spPr>
              <a:xfrm>
                <a:off x="2306" y="2323"/>
                <a:ext cx="81" cy="52"/>
              </a:xfrm>
              <a:custGeom>
                <a:avLst/>
                <a:gdLst/>
                <a:ahLst/>
                <a:cxnLst/>
                <a:rect l="l" t="t" r="r" b="b"/>
                <a:pathLst>
                  <a:path w="60" h="38" extrusionOk="0">
                    <a:moveTo>
                      <a:pt x="43" y="4"/>
                    </a:moveTo>
                    <a:cubicBezTo>
                      <a:pt x="32" y="7"/>
                      <a:pt x="22" y="11"/>
                      <a:pt x="12" y="14"/>
                    </a:cubicBezTo>
                    <a:cubicBezTo>
                      <a:pt x="0" y="18"/>
                      <a:pt x="5" y="38"/>
                      <a:pt x="17" y="34"/>
                    </a:cubicBezTo>
                    <a:cubicBezTo>
                      <a:pt x="27" y="30"/>
                      <a:pt x="38" y="27"/>
                      <a:pt x="48" y="23"/>
                    </a:cubicBezTo>
                    <a:cubicBezTo>
                      <a:pt x="60" y="19"/>
                      <a:pt x="55" y="0"/>
                      <a:pt x="43" y="4"/>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5" name="Google Shape;2004;p15">
                <a:extLst>
                  <a:ext uri="{FF2B5EF4-FFF2-40B4-BE49-F238E27FC236}">
                    <a16:creationId xmlns:a16="http://schemas.microsoft.com/office/drawing/2014/main" id="{7BCBCFDF-8F60-4676-985A-B9A8590A6D62}"/>
                  </a:ext>
                </a:extLst>
              </p:cNvPr>
              <p:cNvSpPr/>
              <p:nvPr/>
            </p:nvSpPr>
            <p:spPr>
              <a:xfrm>
                <a:off x="2483" y="2090"/>
                <a:ext cx="28" cy="94"/>
              </a:xfrm>
              <a:custGeom>
                <a:avLst/>
                <a:gdLst/>
                <a:ahLst/>
                <a:cxnLst/>
                <a:rect l="l" t="t" r="r" b="b"/>
                <a:pathLst>
                  <a:path w="20" h="70" extrusionOk="0">
                    <a:moveTo>
                      <a:pt x="20" y="57"/>
                    </a:moveTo>
                    <a:cubicBezTo>
                      <a:pt x="20" y="42"/>
                      <a:pt x="20" y="27"/>
                      <a:pt x="20" y="13"/>
                    </a:cubicBezTo>
                    <a:cubicBezTo>
                      <a:pt x="20" y="0"/>
                      <a:pt x="0" y="0"/>
                      <a:pt x="0" y="13"/>
                    </a:cubicBezTo>
                    <a:cubicBezTo>
                      <a:pt x="0" y="27"/>
                      <a:pt x="0" y="42"/>
                      <a:pt x="0" y="57"/>
                    </a:cubicBezTo>
                    <a:cubicBezTo>
                      <a:pt x="0" y="70"/>
                      <a:pt x="20" y="70"/>
                      <a:pt x="20" y="57"/>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6" name="Google Shape;2005;p15">
                <a:extLst>
                  <a:ext uri="{FF2B5EF4-FFF2-40B4-BE49-F238E27FC236}">
                    <a16:creationId xmlns:a16="http://schemas.microsoft.com/office/drawing/2014/main" id="{19408119-24A0-4B18-81D3-4FA4D6358DE3}"/>
                  </a:ext>
                </a:extLst>
              </p:cNvPr>
              <p:cNvSpPr/>
              <p:nvPr/>
            </p:nvSpPr>
            <p:spPr>
              <a:xfrm>
                <a:off x="2999" y="4147"/>
                <a:ext cx="99" cy="88"/>
              </a:xfrm>
              <a:custGeom>
                <a:avLst/>
                <a:gdLst/>
                <a:ahLst/>
                <a:cxnLst/>
                <a:rect l="l" t="t" r="r" b="b"/>
                <a:pathLst>
                  <a:path w="73" h="65" extrusionOk="0">
                    <a:moveTo>
                      <a:pt x="6" y="51"/>
                    </a:moveTo>
                    <a:cubicBezTo>
                      <a:pt x="6" y="51"/>
                      <a:pt x="0" y="22"/>
                      <a:pt x="51" y="0"/>
                    </a:cubicBezTo>
                    <a:cubicBezTo>
                      <a:pt x="73" y="22"/>
                      <a:pt x="73" y="22"/>
                      <a:pt x="73" y="22"/>
                    </a:cubicBezTo>
                    <a:cubicBezTo>
                      <a:pt x="40" y="65"/>
                      <a:pt x="40" y="65"/>
                      <a:pt x="40" y="65"/>
                    </a:cubicBezTo>
                    <a:lnTo>
                      <a:pt x="6" y="51"/>
                    </a:lnTo>
                    <a:close/>
                  </a:path>
                </a:pathLst>
              </a:custGeom>
              <a:solidFill>
                <a:srgbClr val="C4B8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7" name="Google Shape;2006;p15">
                <a:extLst>
                  <a:ext uri="{FF2B5EF4-FFF2-40B4-BE49-F238E27FC236}">
                    <a16:creationId xmlns:a16="http://schemas.microsoft.com/office/drawing/2014/main" id="{AF0BB601-3503-4FA1-BDCC-1F47EEBAF10D}"/>
                  </a:ext>
                </a:extLst>
              </p:cNvPr>
              <p:cNvSpPr/>
              <p:nvPr/>
            </p:nvSpPr>
            <p:spPr>
              <a:xfrm>
                <a:off x="2692" y="4163"/>
                <a:ext cx="97" cy="83"/>
              </a:xfrm>
              <a:custGeom>
                <a:avLst/>
                <a:gdLst/>
                <a:ahLst/>
                <a:cxnLst/>
                <a:rect l="l" t="t" r="r" b="b"/>
                <a:pathLst>
                  <a:path w="72" h="61" extrusionOk="0">
                    <a:moveTo>
                      <a:pt x="0" y="41"/>
                    </a:moveTo>
                    <a:cubicBezTo>
                      <a:pt x="0" y="41"/>
                      <a:pt x="0" y="11"/>
                      <a:pt x="55" y="0"/>
                    </a:cubicBezTo>
                    <a:cubicBezTo>
                      <a:pt x="72" y="26"/>
                      <a:pt x="72" y="26"/>
                      <a:pt x="72" y="26"/>
                    </a:cubicBezTo>
                    <a:cubicBezTo>
                      <a:pt x="30" y="61"/>
                      <a:pt x="30" y="61"/>
                      <a:pt x="30" y="61"/>
                    </a:cubicBezTo>
                    <a:lnTo>
                      <a:pt x="0" y="41"/>
                    </a:lnTo>
                    <a:close/>
                  </a:path>
                </a:pathLst>
              </a:custGeom>
              <a:solidFill>
                <a:srgbClr val="C4B8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8" name="Google Shape;2007;p15">
                <a:extLst>
                  <a:ext uri="{FF2B5EF4-FFF2-40B4-BE49-F238E27FC236}">
                    <a16:creationId xmlns:a16="http://schemas.microsoft.com/office/drawing/2014/main" id="{D3EE7416-C477-421C-B232-1F77332326BA}"/>
                  </a:ext>
                </a:extLst>
              </p:cNvPr>
              <p:cNvSpPr/>
              <p:nvPr/>
            </p:nvSpPr>
            <p:spPr>
              <a:xfrm>
                <a:off x="2647" y="4179"/>
                <a:ext cx="198" cy="142"/>
              </a:xfrm>
              <a:custGeom>
                <a:avLst/>
                <a:gdLst/>
                <a:ahLst/>
                <a:cxnLst/>
                <a:rect l="l" t="t" r="r" b="b"/>
                <a:pathLst>
                  <a:path w="146" h="105" extrusionOk="0">
                    <a:moveTo>
                      <a:pt x="43" y="72"/>
                    </a:moveTo>
                    <a:cubicBezTo>
                      <a:pt x="40" y="78"/>
                      <a:pt x="40" y="78"/>
                      <a:pt x="40" y="78"/>
                    </a:cubicBezTo>
                    <a:cubicBezTo>
                      <a:pt x="0" y="56"/>
                      <a:pt x="0" y="56"/>
                      <a:pt x="0" y="56"/>
                    </a:cubicBezTo>
                    <a:cubicBezTo>
                      <a:pt x="26" y="9"/>
                      <a:pt x="26" y="9"/>
                      <a:pt x="26" y="9"/>
                    </a:cubicBezTo>
                    <a:cubicBezTo>
                      <a:pt x="29" y="3"/>
                      <a:pt x="37" y="0"/>
                      <a:pt x="43" y="4"/>
                    </a:cubicBezTo>
                    <a:cubicBezTo>
                      <a:pt x="88" y="29"/>
                      <a:pt x="88" y="29"/>
                      <a:pt x="88" y="29"/>
                    </a:cubicBezTo>
                    <a:cubicBezTo>
                      <a:pt x="94" y="32"/>
                      <a:pt x="96" y="40"/>
                      <a:pt x="93" y="46"/>
                    </a:cubicBezTo>
                    <a:cubicBezTo>
                      <a:pt x="92" y="46"/>
                      <a:pt x="92" y="46"/>
                      <a:pt x="92" y="46"/>
                    </a:cubicBezTo>
                    <a:cubicBezTo>
                      <a:pt x="89" y="52"/>
                      <a:pt x="91" y="60"/>
                      <a:pt x="97" y="63"/>
                    </a:cubicBezTo>
                    <a:cubicBezTo>
                      <a:pt x="111" y="64"/>
                      <a:pt x="111" y="64"/>
                      <a:pt x="111" y="64"/>
                    </a:cubicBezTo>
                    <a:cubicBezTo>
                      <a:pt x="130" y="64"/>
                      <a:pt x="146" y="80"/>
                      <a:pt x="146" y="100"/>
                    </a:cubicBezTo>
                    <a:cubicBezTo>
                      <a:pt x="146" y="105"/>
                      <a:pt x="146" y="105"/>
                      <a:pt x="146" y="105"/>
                    </a:cubicBezTo>
                    <a:cubicBezTo>
                      <a:pt x="113" y="105"/>
                      <a:pt x="113" y="105"/>
                      <a:pt x="113" y="105"/>
                    </a:cubicBezTo>
                    <a:cubicBezTo>
                      <a:pt x="86" y="105"/>
                      <a:pt x="61" y="93"/>
                      <a:pt x="43" y="72"/>
                    </a:cubicBez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9" name="Google Shape;2008;p15">
                <a:extLst>
                  <a:ext uri="{FF2B5EF4-FFF2-40B4-BE49-F238E27FC236}">
                    <a16:creationId xmlns:a16="http://schemas.microsoft.com/office/drawing/2014/main" id="{33686A32-6DEB-4C0E-9A85-D852405BC663}"/>
                  </a:ext>
                </a:extLst>
              </p:cNvPr>
              <p:cNvSpPr/>
              <p:nvPr/>
            </p:nvSpPr>
            <p:spPr>
              <a:xfrm>
                <a:off x="2995" y="4198"/>
                <a:ext cx="225" cy="91"/>
              </a:xfrm>
              <a:custGeom>
                <a:avLst/>
                <a:gdLst/>
                <a:ahLst/>
                <a:cxnLst/>
                <a:rect l="l" t="t" r="r" b="b"/>
                <a:pathLst>
                  <a:path w="166" h="67" extrusionOk="0">
                    <a:moveTo>
                      <a:pt x="166" y="67"/>
                    </a:moveTo>
                    <a:cubicBezTo>
                      <a:pt x="166" y="62"/>
                      <a:pt x="166" y="62"/>
                      <a:pt x="166" y="62"/>
                    </a:cubicBezTo>
                    <a:cubicBezTo>
                      <a:pt x="166" y="42"/>
                      <a:pt x="150" y="26"/>
                      <a:pt x="130" y="26"/>
                    </a:cubicBezTo>
                    <a:cubicBezTo>
                      <a:pt x="100" y="26"/>
                      <a:pt x="100" y="26"/>
                      <a:pt x="100" y="26"/>
                    </a:cubicBezTo>
                    <a:cubicBezTo>
                      <a:pt x="93" y="26"/>
                      <a:pt x="87" y="20"/>
                      <a:pt x="87" y="13"/>
                    </a:cubicBezTo>
                    <a:cubicBezTo>
                      <a:pt x="87" y="13"/>
                      <a:pt x="87" y="13"/>
                      <a:pt x="87" y="13"/>
                    </a:cubicBezTo>
                    <a:cubicBezTo>
                      <a:pt x="87" y="6"/>
                      <a:pt x="82" y="0"/>
                      <a:pt x="75" y="0"/>
                    </a:cubicBezTo>
                    <a:cubicBezTo>
                      <a:pt x="13" y="0"/>
                      <a:pt x="13" y="0"/>
                      <a:pt x="13" y="0"/>
                    </a:cubicBezTo>
                    <a:cubicBezTo>
                      <a:pt x="6" y="0"/>
                      <a:pt x="0" y="6"/>
                      <a:pt x="0" y="13"/>
                    </a:cubicBezTo>
                    <a:cubicBezTo>
                      <a:pt x="0" y="67"/>
                      <a:pt x="0" y="67"/>
                      <a:pt x="0" y="67"/>
                    </a:cubicBezTo>
                    <a:cubicBezTo>
                      <a:pt x="56" y="67"/>
                      <a:pt x="56" y="67"/>
                      <a:pt x="56" y="67"/>
                    </a:cubicBezTo>
                    <a:cubicBezTo>
                      <a:pt x="56" y="60"/>
                      <a:pt x="56" y="60"/>
                      <a:pt x="56" y="60"/>
                    </a:cubicBezTo>
                    <a:cubicBezTo>
                      <a:pt x="71" y="67"/>
                      <a:pt x="71" y="67"/>
                      <a:pt x="71" y="67"/>
                    </a:cubicBezTo>
                    <a:lnTo>
                      <a:pt x="166" y="67"/>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0" name="Google Shape;2009;p15">
                <a:extLst>
                  <a:ext uri="{FF2B5EF4-FFF2-40B4-BE49-F238E27FC236}">
                    <a16:creationId xmlns:a16="http://schemas.microsoft.com/office/drawing/2014/main" id="{B263E53D-DC3E-4D21-AEA8-B491A21A77CA}"/>
                  </a:ext>
                </a:extLst>
              </p:cNvPr>
              <p:cNvSpPr/>
              <p:nvPr/>
            </p:nvSpPr>
            <p:spPr>
              <a:xfrm>
                <a:off x="2616" y="3561"/>
                <a:ext cx="304" cy="220"/>
              </a:xfrm>
              <a:custGeom>
                <a:avLst/>
                <a:gdLst/>
                <a:ahLst/>
                <a:cxnLst/>
                <a:rect l="l" t="t" r="r" b="b"/>
                <a:pathLst>
                  <a:path w="225" h="163" extrusionOk="0">
                    <a:moveTo>
                      <a:pt x="165" y="60"/>
                    </a:moveTo>
                    <a:cubicBezTo>
                      <a:pt x="181" y="52"/>
                      <a:pt x="167" y="59"/>
                      <a:pt x="164" y="61"/>
                    </a:cubicBezTo>
                    <a:cubicBezTo>
                      <a:pt x="156" y="64"/>
                      <a:pt x="148" y="67"/>
                      <a:pt x="141" y="70"/>
                    </a:cubicBezTo>
                    <a:cubicBezTo>
                      <a:pt x="133" y="73"/>
                      <a:pt x="125" y="76"/>
                      <a:pt x="117" y="78"/>
                    </a:cubicBezTo>
                    <a:cubicBezTo>
                      <a:pt x="117" y="78"/>
                      <a:pt x="119" y="85"/>
                      <a:pt x="126" y="84"/>
                    </a:cubicBezTo>
                    <a:cubicBezTo>
                      <a:pt x="123" y="84"/>
                      <a:pt x="111" y="84"/>
                      <a:pt x="121" y="85"/>
                    </a:cubicBezTo>
                    <a:cubicBezTo>
                      <a:pt x="123" y="85"/>
                      <a:pt x="134" y="93"/>
                      <a:pt x="127" y="88"/>
                    </a:cubicBezTo>
                    <a:cubicBezTo>
                      <a:pt x="125" y="86"/>
                      <a:pt x="122" y="83"/>
                      <a:pt x="120" y="81"/>
                    </a:cubicBezTo>
                    <a:cubicBezTo>
                      <a:pt x="115" y="75"/>
                      <a:pt x="112" y="72"/>
                      <a:pt x="106" y="64"/>
                    </a:cubicBezTo>
                    <a:cubicBezTo>
                      <a:pt x="100" y="56"/>
                      <a:pt x="94" y="48"/>
                      <a:pt x="88" y="39"/>
                    </a:cubicBezTo>
                    <a:cubicBezTo>
                      <a:pt x="62" y="0"/>
                      <a:pt x="0" y="40"/>
                      <a:pt x="27" y="79"/>
                    </a:cubicBezTo>
                    <a:cubicBezTo>
                      <a:pt x="46" y="108"/>
                      <a:pt x="70" y="147"/>
                      <a:pt x="106" y="157"/>
                    </a:cubicBezTo>
                    <a:cubicBezTo>
                      <a:pt x="128" y="163"/>
                      <a:pt x="140" y="149"/>
                      <a:pt x="160" y="141"/>
                    </a:cubicBezTo>
                    <a:cubicBezTo>
                      <a:pt x="175" y="135"/>
                      <a:pt x="190" y="129"/>
                      <a:pt x="205" y="121"/>
                    </a:cubicBezTo>
                    <a:cubicBezTo>
                      <a:pt x="223" y="113"/>
                      <a:pt x="225" y="86"/>
                      <a:pt x="215" y="71"/>
                    </a:cubicBezTo>
                    <a:cubicBezTo>
                      <a:pt x="203" y="53"/>
                      <a:pt x="183" y="51"/>
                      <a:pt x="165" y="6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1" name="Google Shape;2010;p15">
                <a:extLst>
                  <a:ext uri="{FF2B5EF4-FFF2-40B4-BE49-F238E27FC236}">
                    <a16:creationId xmlns:a16="http://schemas.microsoft.com/office/drawing/2014/main" id="{96C8C3A4-31D5-4226-922F-98BDDCA55D86}"/>
                  </a:ext>
                </a:extLst>
              </p:cNvPr>
              <p:cNvSpPr/>
              <p:nvPr/>
            </p:nvSpPr>
            <p:spPr>
              <a:xfrm>
                <a:off x="2594" y="3530"/>
                <a:ext cx="132" cy="132"/>
              </a:xfrm>
              <a:custGeom>
                <a:avLst/>
                <a:gdLst/>
                <a:ahLst/>
                <a:cxnLst/>
                <a:rect l="l" t="t" r="r" b="b"/>
                <a:pathLst>
                  <a:path w="97" h="98" extrusionOk="0">
                    <a:moveTo>
                      <a:pt x="97" y="52"/>
                    </a:moveTo>
                    <a:cubicBezTo>
                      <a:pt x="96" y="81"/>
                      <a:pt x="22" y="98"/>
                      <a:pt x="7" y="58"/>
                    </a:cubicBezTo>
                    <a:cubicBezTo>
                      <a:pt x="2" y="44"/>
                      <a:pt x="0" y="30"/>
                      <a:pt x="11" y="24"/>
                    </a:cubicBezTo>
                    <a:cubicBezTo>
                      <a:pt x="23" y="16"/>
                      <a:pt x="15" y="54"/>
                      <a:pt x="25" y="52"/>
                    </a:cubicBezTo>
                    <a:cubicBezTo>
                      <a:pt x="25" y="52"/>
                      <a:pt x="18" y="14"/>
                      <a:pt x="26" y="9"/>
                    </a:cubicBezTo>
                    <a:cubicBezTo>
                      <a:pt x="42" y="0"/>
                      <a:pt x="40" y="24"/>
                      <a:pt x="45" y="35"/>
                    </a:cubicBezTo>
                    <a:cubicBezTo>
                      <a:pt x="49" y="50"/>
                      <a:pt x="49" y="50"/>
                      <a:pt x="49" y="50"/>
                    </a:cubicBezTo>
                    <a:cubicBezTo>
                      <a:pt x="49" y="50"/>
                      <a:pt x="97" y="36"/>
                      <a:pt x="97" y="52"/>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2" name="Google Shape;2011;p15">
                <a:extLst>
                  <a:ext uri="{FF2B5EF4-FFF2-40B4-BE49-F238E27FC236}">
                    <a16:creationId xmlns:a16="http://schemas.microsoft.com/office/drawing/2014/main" id="{40FBD8F8-DC4E-4436-B797-62B267944B55}"/>
                  </a:ext>
                </a:extLst>
              </p:cNvPr>
              <p:cNvSpPr/>
              <p:nvPr/>
            </p:nvSpPr>
            <p:spPr>
              <a:xfrm>
                <a:off x="2711" y="3905"/>
                <a:ext cx="473" cy="341"/>
              </a:xfrm>
              <a:custGeom>
                <a:avLst/>
                <a:gdLst/>
                <a:ahLst/>
                <a:cxnLst/>
                <a:rect l="l" t="t" r="r" b="b"/>
                <a:pathLst>
                  <a:path w="350" h="252" extrusionOk="0">
                    <a:moveTo>
                      <a:pt x="315" y="64"/>
                    </a:moveTo>
                    <a:cubicBezTo>
                      <a:pt x="273" y="34"/>
                      <a:pt x="203" y="9"/>
                      <a:pt x="188" y="3"/>
                    </a:cubicBezTo>
                    <a:cubicBezTo>
                      <a:pt x="183" y="1"/>
                      <a:pt x="178" y="0"/>
                      <a:pt x="172" y="0"/>
                    </a:cubicBezTo>
                    <a:cubicBezTo>
                      <a:pt x="53" y="0"/>
                      <a:pt x="53" y="0"/>
                      <a:pt x="53" y="0"/>
                    </a:cubicBezTo>
                    <a:cubicBezTo>
                      <a:pt x="33" y="0"/>
                      <a:pt x="16" y="17"/>
                      <a:pt x="16" y="37"/>
                    </a:cubicBezTo>
                    <a:cubicBezTo>
                      <a:pt x="16" y="49"/>
                      <a:pt x="21" y="59"/>
                      <a:pt x="29" y="66"/>
                    </a:cubicBezTo>
                    <a:cubicBezTo>
                      <a:pt x="49" y="98"/>
                      <a:pt x="69" y="134"/>
                      <a:pt x="74" y="150"/>
                    </a:cubicBezTo>
                    <a:cubicBezTo>
                      <a:pt x="65" y="162"/>
                      <a:pt x="7" y="189"/>
                      <a:pt x="7" y="189"/>
                    </a:cubicBezTo>
                    <a:cubicBezTo>
                      <a:pt x="0" y="236"/>
                      <a:pt x="44" y="252"/>
                      <a:pt x="44" y="252"/>
                    </a:cubicBezTo>
                    <a:cubicBezTo>
                      <a:pt x="46" y="252"/>
                      <a:pt x="74" y="240"/>
                      <a:pt x="102" y="224"/>
                    </a:cubicBezTo>
                    <a:cubicBezTo>
                      <a:pt x="132" y="206"/>
                      <a:pt x="148" y="192"/>
                      <a:pt x="148" y="151"/>
                    </a:cubicBezTo>
                    <a:cubicBezTo>
                      <a:pt x="148" y="135"/>
                      <a:pt x="138" y="110"/>
                      <a:pt x="119" y="75"/>
                    </a:cubicBezTo>
                    <a:cubicBezTo>
                      <a:pt x="170" y="75"/>
                      <a:pt x="170" y="75"/>
                      <a:pt x="170" y="75"/>
                    </a:cubicBezTo>
                    <a:cubicBezTo>
                      <a:pt x="193" y="83"/>
                      <a:pt x="236" y="100"/>
                      <a:pt x="265" y="118"/>
                    </a:cubicBezTo>
                    <a:cubicBezTo>
                      <a:pt x="225" y="197"/>
                      <a:pt x="225" y="197"/>
                      <a:pt x="225" y="197"/>
                    </a:cubicBezTo>
                    <a:cubicBezTo>
                      <a:pt x="246" y="244"/>
                      <a:pt x="295" y="223"/>
                      <a:pt x="295" y="223"/>
                    </a:cubicBezTo>
                    <a:cubicBezTo>
                      <a:pt x="330" y="153"/>
                      <a:pt x="330" y="153"/>
                      <a:pt x="330" y="153"/>
                    </a:cubicBezTo>
                    <a:cubicBezTo>
                      <a:pt x="350" y="124"/>
                      <a:pt x="343" y="84"/>
                      <a:pt x="315" y="64"/>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3" name="Google Shape;2012;p15">
                <a:extLst>
                  <a:ext uri="{FF2B5EF4-FFF2-40B4-BE49-F238E27FC236}">
                    <a16:creationId xmlns:a16="http://schemas.microsoft.com/office/drawing/2014/main" id="{B787E8FD-F8EA-4373-BB3E-009CCFBAA732}"/>
                  </a:ext>
                </a:extLst>
              </p:cNvPr>
              <p:cNvSpPr/>
              <p:nvPr/>
            </p:nvSpPr>
            <p:spPr>
              <a:xfrm>
                <a:off x="2734" y="3919"/>
                <a:ext cx="334" cy="144"/>
              </a:xfrm>
              <a:custGeom>
                <a:avLst/>
                <a:gdLst/>
                <a:ahLst/>
                <a:cxnLst/>
                <a:rect l="l" t="t" r="r" b="b"/>
                <a:pathLst>
                  <a:path w="247" h="107" extrusionOk="0">
                    <a:moveTo>
                      <a:pt x="247" y="107"/>
                    </a:moveTo>
                    <a:cubicBezTo>
                      <a:pt x="189" y="19"/>
                      <a:pt x="189" y="19"/>
                      <a:pt x="189" y="19"/>
                    </a:cubicBezTo>
                    <a:cubicBezTo>
                      <a:pt x="11" y="0"/>
                      <a:pt x="11" y="0"/>
                      <a:pt x="11" y="0"/>
                    </a:cubicBezTo>
                    <a:cubicBezTo>
                      <a:pt x="4" y="7"/>
                      <a:pt x="0" y="17"/>
                      <a:pt x="0" y="27"/>
                    </a:cubicBezTo>
                    <a:cubicBezTo>
                      <a:pt x="0" y="38"/>
                      <a:pt x="5" y="49"/>
                      <a:pt x="13" y="55"/>
                    </a:cubicBezTo>
                    <a:cubicBezTo>
                      <a:pt x="23" y="71"/>
                      <a:pt x="40" y="103"/>
                      <a:pt x="40" y="103"/>
                    </a:cubicBezTo>
                    <a:cubicBezTo>
                      <a:pt x="81" y="69"/>
                      <a:pt x="117" y="93"/>
                      <a:pt x="117" y="93"/>
                    </a:cubicBezTo>
                    <a:cubicBezTo>
                      <a:pt x="102" y="64"/>
                      <a:pt x="102" y="64"/>
                      <a:pt x="102" y="64"/>
                    </a:cubicBezTo>
                    <a:cubicBezTo>
                      <a:pt x="103" y="64"/>
                      <a:pt x="103" y="64"/>
                      <a:pt x="103" y="64"/>
                    </a:cubicBezTo>
                    <a:cubicBezTo>
                      <a:pt x="153" y="64"/>
                      <a:pt x="153" y="64"/>
                      <a:pt x="153" y="64"/>
                    </a:cubicBezTo>
                    <a:cubicBezTo>
                      <a:pt x="154" y="64"/>
                      <a:pt x="154" y="64"/>
                      <a:pt x="154" y="64"/>
                    </a:cubicBezTo>
                    <a:cubicBezTo>
                      <a:pt x="176" y="72"/>
                      <a:pt x="218" y="89"/>
                      <a:pt x="247" y="107"/>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4" name="Google Shape;2013;p15">
                <a:extLst>
                  <a:ext uri="{FF2B5EF4-FFF2-40B4-BE49-F238E27FC236}">
                    <a16:creationId xmlns:a16="http://schemas.microsoft.com/office/drawing/2014/main" id="{6CAB4373-520B-4D9E-86DF-502CEFD69D02}"/>
                  </a:ext>
                </a:extLst>
              </p:cNvPr>
              <p:cNvSpPr/>
              <p:nvPr/>
            </p:nvSpPr>
            <p:spPr>
              <a:xfrm>
                <a:off x="2739" y="3634"/>
                <a:ext cx="345" cy="414"/>
              </a:xfrm>
              <a:custGeom>
                <a:avLst/>
                <a:gdLst/>
                <a:ahLst/>
                <a:cxnLst/>
                <a:rect l="l" t="t" r="r" b="b"/>
                <a:pathLst>
                  <a:path w="255" h="307" extrusionOk="0">
                    <a:moveTo>
                      <a:pt x="185" y="230"/>
                    </a:moveTo>
                    <a:cubicBezTo>
                      <a:pt x="255" y="56"/>
                      <a:pt x="255" y="56"/>
                      <a:pt x="255" y="56"/>
                    </a:cubicBezTo>
                    <a:cubicBezTo>
                      <a:pt x="241" y="6"/>
                      <a:pt x="175" y="0"/>
                      <a:pt x="130" y="3"/>
                    </a:cubicBezTo>
                    <a:cubicBezTo>
                      <a:pt x="103" y="4"/>
                      <a:pt x="79" y="21"/>
                      <a:pt x="69" y="45"/>
                    </a:cubicBezTo>
                    <a:cubicBezTo>
                      <a:pt x="0" y="220"/>
                      <a:pt x="0" y="220"/>
                      <a:pt x="0" y="220"/>
                    </a:cubicBezTo>
                    <a:cubicBezTo>
                      <a:pt x="0" y="220"/>
                      <a:pt x="93" y="307"/>
                      <a:pt x="185" y="23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5" name="Google Shape;2014;p15">
                <a:extLst>
                  <a:ext uri="{FF2B5EF4-FFF2-40B4-BE49-F238E27FC236}">
                    <a16:creationId xmlns:a16="http://schemas.microsoft.com/office/drawing/2014/main" id="{663E9D39-4A9E-4D80-BA76-6313BF94332B}"/>
                  </a:ext>
                </a:extLst>
              </p:cNvPr>
              <p:cNvSpPr/>
              <p:nvPr/>
            </p:nvSpPr>
            <p:spPr>
              <a:xfrm>
                <a:off x="2964" y="3570"/>
                <a:ext cx="291" cy="207"/>
              </a:xfrm>
              <a:custGeom>
                <a:avLst/>
                <a:gdLst/>
                <a:ahLst/>
                <a:cxnLst/>
                <a:rect l="l" t="t" r="r" b="b"/>
                <a:pathLst>
                  <a:path w="215" h="153" extrusionOk="0">
                    <a:moveTo>
                      <a:pt x="46" y="121"/>
                    </a:moveTo>
                    <a:cubicBezTo>
                      <a:pt x="77" y="130"/>
                      <a:pt x="108" y="139"/>
                      <a:pt x="140" y="148"/>
                    </a:cubicBezTo>
                    <a:cubicBezTo>
                      <a:pt x="159" y="153"/>
                      <a:pt x="179" y="141"/>
                      <a:pt x="185" y="122"/>
                    </a:cubicBezTo>
                    <a:cubicBezTo>
                      <a:pt x="191" y="103"/>
                      <a:pt x="196" y="84"/>
                      <a:pt x="202" y="64"/>
                    </a:cubicBezTo>
                    <a:cubicBezTo>
                      <a:pt x="215" y="19"/>
                      <a:pt x="145" y="0"/>
                      <a:pt x="131" y="45"/>
                    </a:cubicBezTo>
                    <a:cubicBezTo>
                      <a:pt x="126" y="64"/>
                      <a:pt x="120" y="83"/>
                      <a:pt x="114" y="103"/>
                    </a:cubicBezTo>
                    <a:cubicBezTo>
                      <a:pt x="129" y="94"/>
                      <a:pt x="144" y="86"/>
                      <a:pt x="159" y="77"/>
                    </a:cubicBezTo>
                    <a:cubicBezTo>
                      <a:pt x="128" y="68"/>
                      <a:pt x="96" y="59"/>
                      <a:pt x="65" y="50"/>
                    </a:cubicBezTo>
                    <a:cubicBezTo>
                      <a:pt x="20" y="37"/>
                      <a:pt x="0" y="108"/>
                      <a:pt x="46" y="121"/>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6" name="Google Shape;2015;p15">
                <a:extLst>
                  <a:ext uri="{FF2B5EF4-FFF2-40B4-BE49-F238E27FC236}">
                    <a16:creationId xmlns:a16="http://schemas.microsoft.com/office/drawing/2014/main" id="{7FC25CC0-D5CC-4D7B-A2E1-09416254E961}"/>
                  </a:ext>
                </a:extLst>
              </p:cNvPr>
              <p:cNvSpPr/>
              <p:nvPr/>
            </p:nvSpPr>
            <p:spPr>
              <a:xfrm>
                <a:off x="3133" y="3511"/>
                <a:ext cx="138" cy="144"/>
              </a:xfrm>
              <a:custGeom>
                <a:avLst/>
                <a:gdLst/>
                <a:ahLst/>
                <a:cxnLst/>
                <a:rect l="l" t="t" r="r" b="b"/>
                <a:pathLst>
                  <a:path w="102" h="107" extrusionOk="0">
                    <a:moveTo>
                      <a:pt x="9" y="82"/>
                    </a:moveTo>
                    <a:cubicBezTo>
                      <a:pt x="25" y="107"/>
                      <a:pt x="97" y="88"/>
                      <a:pt x="101" y="36"/>
                    </a:cubicBezTo>
                    <a:cubicBezTo>
                      <a:pt x="102" y="23"/>
                      <a:pt x="101" y="0"/>
                      <a:pt x="82" y="4"/>
                    </a:cubicBezTo>
                    <a:cubicBezTo>
                      <a:pt x="68" y="6"/>
                      <a:pt x="82" y="38"/>
                      <a:pt x="71" y="45"/>
                    </a:cubicBezTo>
                    <a:cubicBezTo>
                      <a:pt x="71" y="45"/>
                      <a:pt x="68" y="7"/>
                      <a:pt x="50" y="10"/>
                    </a:cubicBezTo>
                    <a:cubicBezTo>
                      <a:pt x="33" y="12"/>
                      <a:pt x="40" y="34"/>
                      <a:pt x="45" y="41"/>
                    </a:cubicBezTo>
                    <a:cubicBezTo>
                      <a:pt x="45" y="58"/>
                      <a:pt x="45" y="58"/>
                      <a:pt x="45" y="58"/>
                    </a:cubicBezTo>
                    <a:cubicBezTo>
                      <a:pt x="45" y="58"/>
                      <a:pt x="0" y="68"/>
                      <a:pt x="9" y="82"/>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7" name="Google Shape;2016;p15">
                <a:extLst>
                  <a:ext uri="{FF2B5EF4-FFF2-40B4-BE49-F238E27FC236}">
                    <a16:creationId xmlns:a16="http://schemas.microsoft.com/office/drawing/2014/main" id="{9FCE7858-011C-41A4-8926-DD1FD142FE36}"/>
                  </a:ext>
                </a:extLst>
              </p:cNvPr>
              <p:cNvSpPr/>
              <p:nvPr/>
            </p:nvSpPr>
            <p:spPr>
              <a:xfrm>
                <a:off x="2816" y="3616"/>
                <a:ext cx="287" cy="114"/>
              </a:xfrm>
              <a:prstGeom prst="ellipse">
                <a:avLst/>
              </a:pr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8" name="Google Shape;2017;p15">
                <a:extLst>
                  <a:ext uri="{FF2B5EF4-FFF2-40B4-BE49-F238E27FC236}">
                    <a16:creationId xmlns:a16="http://schemas.microsoft.com/office/drawing/2014/main" id="{0E5B8EB8-9B75-40C6-92E8-D2D62EB643F2}"/>
                  </a:ext>
                </a:extLst>
              </p:cNvPr>
              <p:cNvSpPr/>
              <p:nvPr/>
            </p:nvSpPr>
            <p:spPr>
              <a:xfrm>
                <a:off x="2927" y="3643"/>
                <a:ext cx="122" cy="183"/>
              </a:xfrm>
              <a:custGeom>
                <a:avLst/>
                <a:gdLst/>
                <a:ahLst/>
                <a:cxnLst/>
                <a:rect l="l" t="t" r="r" b="b"/>
                <a:pathLst>
                  <a:path w="122" h="183" extrusionOk="0">
                    <a:moveTo>
                      <a:pt x="0" y="0"/>
                    </a:moveTo>
                    <a:lnTo>
                      <a:pt x="25" y="183"/>
                    </a:lnTo>
                    <a:lnTo>
                      <a:pt x="122" y="11"/>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9" name="Google Shape;2018;p15">
                <a:extLst>
                  <a:ext uri="{FF2B5EF4-FFF2-40B4-BE49-F238E27FC236}">
                    <a16:creationId xmlns:a16="http://schemas.microsoft.com/office/drawing/2014/main" id="{2965FEF5-0A03-4CFA-BE0F-2F2233780F94}"/>
                  </a:ext>
                </a:extLst>
              </p:cNvPr>
              <p:cNvSpPr/>
              <p:nvPr/>
            </p:nvSpPr>
            <p:spPr>
              <a:xfrm>
                <a:off x="2923" y="3647"/>
                <a:ext cx="122" cy="73"/>
              </a:xfrm>
              <a:custGeom>
                <a:avLst/>
                <a:gdLst/>
                <a:ahLst/>
                <a:cxnLst/>
                <a:rect l="l" t="t" r="r" b="b"/>
                <a:pathLst>
                  <a:path w="90" h="54" extrusionOk="0">
                    <a:moveTo>
                      <a:pt x="90" y="19"/>
                    </a:moveTo>
                    <a:cubicBezTo>
                      <a:pt x="89" y="19"/>
                      <a:pt x="89" y="19"/>
                      <a:pt x="89" y="19"/>
                    </a:cubicBezTo>
                    <a:cubicBezTo>
                      <a:pt x="64" y="3"/>
                      <a:pt x="31" y="0"/>
                      <a:pt x="1" y="11"/>
                    </a:cubicBezTo>
                    <a:cubicBezTo>
                      <a:pt x="0" y="11"/>
                      <a:pt x="0" y="11"/>
                      <a:pt x="0" y="11"/>
                    </a:cubicBezTo>
                    <a:cubicBezTo>
                      <a:pt x="5" y="48"/>
                      <a:pt x="5" y="48"/>
                      <a:pt x="5" y="48"/>
                    </a:cubicBezTo>
                    <a:cubicBezTo>
                      <a:pt x="43" y="27"/>
                      <a:pt x="43" y="27"/>
                      <a:pt x="43" y="27"/>
                    </a:cubicBezTo>
                    <a:cubicBezTo>
                      <a:pt x="70" y="54"/>
                      <a:pt x="70" y="54"/>
                      <a:pt x="70" y="54"/>
                    </a:cubicBezTo>
                    <a:lnTo>
                      <a:pt x="90" y="19"/>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0" name="Google Shape;2019;p15">
                <a:extLst>
                  <a:ext uri="{FF2B5EF4-FFF2-40B4-BE49-F238E27FC236}">
                    <a16:creationId xmlns:a16="http://schemas.microsoft.com/office/drawing/2014/main" id="{639725D9-382F-416C-8FCD-E280682374A8}"/>
                  </a:ext>
                </a:extLst>
              </p:cNvPr>
              <p:cNvSpPr/>
              <p:nvPr/>
            </p:nvSpPr>
            <p:spPr>
              <a:xfrm>
                <a:off x="2946" y="3649"/>
                <a:ext cx="42" cy="177"/>
              </a:xfrm>
              <a:custGeom>
                <a:avLst/>
                <a:gdLst/>
                <a:ahLst/>
                <a:cxnLst/>
                <a:rect l="l" t="t" r="r" b="b"/>
                <a:pathLst>
                  <a:path w="42" h="177" extrusionOk="0">
                    <a:moveTo>
                      <a:pt x="26" y="141"/>
                    </a:moveTo>
                    <a:lnTo>
                      <a:pt x="6" y="177"/>
                    </a:lnTo>
                    <a:lnTo>
                      <a:pt x="0" y="139"/>
                    </a:lnTo>
                    <a:lnTo>
                      <a:pt x="42" y="0"/>
                    </a:lnTo>
                    <a:lnTo>
                      <a:pt x="26" y="141"/>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1" name="Google Shape;2020;p15">
                <a:extLst>
                  <a:ext uri="{FF2B5EF4-FFF2-40B4-BE49-F238E27FC236}">
                    <a16:creationId xmlns:a16="http://schemas.microsoft.com/office/drawing/2014/main" id="{DA7105E3-4100-4221-8195-FBEADDE0C346}"/>
                  </a:ext>
                </a:extLst>
              </p:cNvPr>
              <p:cNvSpPr/>
              <p:nvPr/>
            </p:nvSpPr>
            <p:spPr>
              <a:xfrm>
                <a:off x="2964" y="3646"/>
                <a:ext cx="46" cy="54"/>
              </a:xfrm>
              <a:custGeom>
                <a:avLst/>
                <a:gdLst/>
                <a:ahLst/>
                <a:cxnLst/>
                <a:rect l="l" t="t" r="r" b="b"/>
                <a:pathLst>
                  <a:path w="34" h="40" extrusionOk="0">
                    <a:moveTo>
                      <a:pt x="10" y="39"/>
                    </a:moveTo>
                    <a:cubicBezTo>
                      <a:pt x="10" y="39"/>
                      <a:pt x="10" y="39"/>
                      <a:pt x="10" y="39"/>
                    </a:cubicBezTo>
                    <a:cubicBezTo>
                      <a:pt x="15" y="40"/>
                      <a:pt x="20" y="37"/>
                      <a:pt x="22" y="33"/>
                    </a:cubicBezTo>
                    <a:cubicBezTo>
                      <a:pt x="30" y="16"/>
                      <a:pt x="30" y="16"/>
                      <a:pt x="30" y="16"/>
                    </a:cubicBezTo>
                    <a:cubicBezTo>
                      <a:pt x="34" y="9"/>
                      <a:pt x="30" y="2"/>
                      <a:pt x="23" y="2"/>
                    </a:cubicBezTo>
                    <a:cubicBezTo>
                      <a:pt x="13" y="1"/>
                      <a:pt x="13" y="1"/>
                      <a:pt x="13" y="1"/>
                    </a:cubicBezTo>
                    <a:cubicBezTo>
                      <a:pt x="6" y="0"/>
                      <a:pt x="0" y="6"/>
                      <a:pt x="0" y="13"/>
                    </a:cubicBezTo>
                    <a:cubicBezTo>
                      <a:pt x="2" y="31"/>
                      <a:pt x="2" y="31"/>
                      <a:pt x="2" y="31"/>
                    </a:cubicBezTo>
                    <a:cubicBezTo>
                      <a:pt x="2" y="35"/>
                      <a:pt x="6" y="39"/>
                      <a:pt x="10" y="39"/>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2" name="Google Shape;2021;p15">
                <a:extLst>
                  <a:ext uri="{FF2B5EF4-FFF2-40B4-BE49-F238E27FC236}">
                    <a16:creationId xmlns:a16="http://schemas.microsoft.com/office/drawing/2014/main" id="{EDD1F1C3-A9CF-42E7-8C75-184B2D22DFE5}"/>
                  </a:ext>
                </a:extLst>
              </p:cNvPr>
              <p:cNvSpPr/>
              <p:nvPr/>
            </p:nvSpPr>
            <p:spPr>
              <a:xfrm>
                <a:off x="2927" y="3628"/>
                <a:ext cx="122" cy="73"/>
              </a:xfrm>
              <a:custGeom>
                <a:avLst/>
                <a:gdLst/>
                <a:ahLst/>
                <a:cxnLst/>
                <a:rect l="l" t="t" r="r" b="b"/>
                <a:pathLst>
                  <a:path w="90" h="54" extrusionOk="0">
                    <a:moveTo>
                      <a:pt x="90" y="19"/>
                    </a:moveTo>
                    <a:cubicBezTo>
                      <a:pt x="89" y="19"/>
                      <a:pt x="89" y="19"/>
                      <a:pt x="89" y="19"/>
                    </a:cubicBezTo>
                    <a:cubicBezTo>
                      <a:pt x="64" y="3"/>
                      <a:pt x="32" y="0"/>
                      <a:pt x="1" y="11"/>
                    </a:cubicBezTo>
                    <a:cubicBezTo>
                      <a:pt x="0" y="11"/>
                      <a:pt x="0" y="11"/>
                      <a:pt x="0" y="11"/>
                    </a:cubicBezTo>
                    <a:cubicBezTo>
                      <a:pt x="5" y="48"/>
                      <a:pt x="5" y="48"/>
                      <a:pt x="5" y="48"/>
                    </a:cubicBezTo>
                    <a:cubicBezTo>
                      <a:pt x="42" y="29"/>
                      <a:pt x="42" y="29"/>
                      <a:pt x="42" y="29"/>
                    </a:cubicBezTo>
                    <a:cubicBezTo>
                      <a:pt x="70" y="54"/>
                      <a:pt x="70" y="54"/>
                      <a:pt x="70" y="54"/>
                    </a:cubicBezTo>
                    <a:lnTo>
                      <a:pt x="90" y="19"/>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3" name="Google Shape;2022;p15">
                <a:extLst>
                  <a:ext uri="{FF2B5EF4-FFF2-40B4-BE49-F238E27FC236}">
                    <a16:creationId xmlns:a16="http://schemas.microsoft.com/office/drawing/2014/main" id="{0AD94F17-1F72-4BAC-9848-471908970897}"/>
                  </a:ext>
                </a:extLst>
              </p:cNvPr>
              <p:cNvSpPr/>
              <p:nvPr/>
            </p:nvSpPr>
            <p:spPr>
              <a:xfrm>
                <a:off x="2952" y="3643"/>
                <a:ext cx="139" cy="183"/>
              </a:xfrm>
              <a:custGeom>
                <a:avLst/>
                <a:gdLst/>
                <a:ahLst/>
                <a:cxnLst/>
                <a:rect l="l" t="t" r="r" b="b"/>
                <a:pathLst>
                  <a:path w="139" h="183" extrusionOk="0">
                    <a:moveTo>
                      <a:pt x="0" y="183"/>
                    </a:moveTo>
                    <a:lnTo>
                      <a:pt x="100" y="0"/>
                    </a:lnTo>
                    <a:lnTo>
                      <a:pt x="139" y="23"/>
                    </a:lnTo>
                    <a:lnTo>
                      <a:pt x="105" y="56"/>
                    </a:lnTo>
                    <a:lnTo>
                      <a:pt x="86" y="61"/>
                    </a:lnTo>
                    <a:lnTo>
                      <a:pt x="89" y="85"/>
                    </a:lnTo>
                    <a:lnTo>
                      <a:pt x="0" y="183"/>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4" name="Google Shape;2023;p15">
                <a:extLst>
                  <a:ext uri="{FF2B5EF4-FFF2-40B4-BE49-F238E27FC236}">
                    <a16:creationId xmlns:a16="http://schemas.microsoft.com/office/drawing/2014/main" id="{DFEC9ACB-5C35-4818-8CEE-82ABFC824CDA}"/>
                  </a:ext>
                </a:extLst>
              </p:cNvPr>
              <p:cNvSpPr/>
              <p:nvPr/>
            </p:nvSpPr>
            <p:spPr>
              <a:xfrm>
                <a:off x="2883" y="3632"/>
                <a:ext cx="69" cy="194"/>
              </a:xfrm>
              <a:custGeom>
                <a:avLst/>
                <a:gdLst/>
                <a:ahLst/>
                <a:cxnLst/>
                <a:rect l="l" t="t" r="r" b="b"/>
                <a:pathLst>
                  <a:path w="69" h="194" extrusionOk="0">
                    <a:moveTo>
                      <a:pt x="69" y="194"/>
                    </a:moveTo>
                    <a:lnTo>
                      <a:pt x="47" y="0"/>
                    </a:lnTo>
                    <a:lnTo>
                      <a:pt x="0" y="13"/>
                    </a:lnTo>
                    <a:lnTo>
                      <a:pt x="19" y="53"/>
                    </a:lnTo>
                    <a:lnTo>
                      <a:pt x="33" y="61"/>
                    </a:lnTo>
                    <a:lnTo>
                      <a:pt x="21" y="84"/>
                    </a:lnTo>
                    <a:lnTo>
                      <a:pt x="69" y="194"/>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5" name="Google Shape;2024;p15">
                <a:extLst>
                  <a:ext uri="{FF2B5EF4-FFF2-40B4-BE49-F238E27FC236}">
                    <a16:creationId xmlns:a16="http://schemas.microsoft.com/office/drawing/2014/main" id="{DDAD9E9D-9FCE-4EBD-956D-A7A3338C3C9A}"/>
                  </a:ext>
                </a:extLst>
              </p:cNvPr>
              <p:cNvSpPr/>
              <p:nvPr/>
            </p:nvSpPr>
            <p:spPr>
              <a:xfrm>
                <a:off x="2796" y="3280"/>
                <a:ext cx="396" cy="288"/>
              </a:xfrm>
              <a:custGeom>
                <a:avLst/>
                <a:gdLst/>
                <a:ahLst/>
                <a:cxnLst/>
                <a:rect l="l" t="t" r="r" b="b"/>
                <a:pathLst>
                  <a:path w="293" h="213" extrusionOk="0">
                    <a:moveTo>
                      <a:pt x="53" y="213"/>
                    </a:moveTo>
                    <a:cubicBezTo>
                      <a:pt x="53" y="213"/>
                      <a:pt x="0" y="83"/>
                      <a:pt x="76" y="62"/>
                    </a:cubicBezTo>
                    <a:cubicBezTo>
                      <a:pt x="103" y="0"/>
                      <a:pt x="187" y="29"/>
                      <a:pt x="208" y="39"/>
                    </a:cubicBezTo>
                    <a:cubicBezTo>
                      <a:pt x="228" y="48"/>
                      <a:pt x="242" y="39"/>
                      <a:pt x="242" y="39"/>
                    </a:cubicBezTo>
                    <a:cubicBezTo>
                      <a:pt x="249" y="47"/>
                      <a:pt x="247" y="60"/>
                      <a:pt x="247" y="60"/>
                    </a:cubicBezTo>
                    <a:cubicBezTo>
                      <a:pt x="267" y="41"/>
                      <a:pt x="267" y="41"/>
                      <a:pt x="267" y="41"/>
                    </a:cubicBezTo>
                    <a:cubicBezTo>
                      <a:pt x="287" y="58"/>
                      <a:pt x="293" y="95"/>
                      <a:pt x="255" y="141"/>
                    </a:cubicBezTo>
                    <a:lnTo>
                      <a:pt x="53" y="213"/>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6" name="Google Shape;2025;p15">
                <a:extLst>
                  <a:ext uri="{FF2B5EF4-FFF2-40B4-BE49-F238E27FC236}">
                    <a16:creationId xmlns:a16="http://schemas.microsoft.com/office/drawing/2014/main" id="{47A2CC00-8E72-4736-A11E-F8654DD03111}"/>
                  </a:ext>
                </a:extLst>
              </p:cNvPr>
              <p:cNvSpPr/>
              <p:nvPr/>
            </p:nvSpPr>
            <p:spPr>
              <a:xfrm>
                <a:off x="2826" y="3370"/>
                <a:ext cx="318" cy="304"/>
              </a:xfrm>
              <a:custGeom>
                <a:avLst/>
                <a:gdLst/>
                <a:ahLst/>
                <a:cxnLst/>
                <a:rect l="l" t="t" r="r" b="b"/>
                <a:pathLst>
                  <a:path w="235" h="225" extrusionOk="0">
                    <a:moveTo>
                      <a:pt x="169" y="7"/>
                    </a:moveTo>
                    <a:cubicBezTo>
                      <a:pt x="110" y="3"/>
                      <a:pt x="110" y="3"/>
                      <a:pt x="110" y="3"/>
                    </a:cubicBezTo>
                    <a:cubicBezTo>
                      <a:pt x="72" y="0"/>
                      <a:pt x="39" y="30"/>
                      <a:pt x="36" y="70"/>
                    </a:cubicBezTo>
                    <a:cubicBezTo>
                      <a:pt x="35" y="87"/>
                      <a:pt x="35" y="87"/>
                      <a:pt x="35" y="87"/>
                    </a:cubicBezTo>
                    <a:cubicBezTo>
                      <a:pt x="35" y="88"/>
                      <a:pt x="35" y="88"/>
                      <a:pt x="35" y="88"/>
                    </a:cubicBezTo>
                    <a:cubicBezTo>
                      <a:pt x="34" y="87"/>
                      <a:pt x="32" y="87"/>
                      <a:pt x="31" y="87"/>
                    </a:cubicBezTo>
                    <a:cubicBezTo>
                      <a:pt x="30" y="87"/>
                      <a:pt x="30" y="87"/>
                      <a:pt x="30" y="87"/>
                    </a:cubicBezTo>
                    <a:cubicBezTo>
                      <a:pt x="15" y="86"/>
                      <a:pt x="2" y="98"/>
                      <a:pt x="1" y="113"/>
                    </a:cubicBezTo>
                    <a:cubicBezTo>
                      <a:pt x="1" y="114"/>
                      <a:pt x="1" y="114"/>
                      <a:pt x="1" y="114"/>
                    </a:cubicBezTo>
                    <a:cubicBezTo>
                      <a:pt x="0" y="130"/>
                      <a:pt x="11" y="143"/>
                      <a:pt x="26" y="144"/>
                    </a:cubicBezTo>
                    <a:cubicBezTo>
                      <a:pt x="27" y="144"/>
                      <a:pt x="27" y="144"/>
                      <a:pt x="27" y="144"/>
                    </a:cubicBezTo>
                    <a:cubicBezTo>
                      <a:pt x="28" y="144"/>
                      <a:pt x="30" y="144"/>
                      <a:pt x="31" y="144"/>
                    </a:cubicBezTo>
                    <a:cubicBezTo>
                      <a:pt x="31" y="145"/>
                      <a:pt x="31" y="145"/>
                      <a:pt x="31" y="145"/>
                    </a:cubicBezTo>
                    <a:cubicBezTo>
                      <a:pt x="30" y="183"/>
                      <a:pt x="58" y="216"/>
                      <a:pt x="95" y="218"/>
                    </a:cubicBezTo>
                    <a:cubicBezTo>
                      <a:pt x="154" y="222"/>
                      <a:pt x="154" y="222"/>
                      <a:pt x="154" y="222"/>
                    </a:cubicBezTo>
                    <a:cubicBezTo>
                      <a:pt x="192" y="225"/>
                      <a:pt x="225" y="195"/>
                      <a:pt x="227" y="155"/>
                    </a:cubicBezTo>
                    <a:cubicBezTo>
                      <a:pt x="232" y="84"/>
                      <a:pt x="232" y="84"/>
                      <a:pt x="232" y="84"/>
                    </a:cubicBezTo>
                    <a:cubicBezTo>
                      <a:pt x="235" y="44"/>
                      <a:pt x="207" y="10"/>
                      <a:pt x="169" y="7"/>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7" name="Google Shape;2026;p15">
                <a:extLst>
                  <a:ext uri="{FF2B5EF4-FFF2-40B4-BE49-F238E27FC236}">
                    <a16:creationId xmlns:a16="http://schemas.microsoft.com/office/drawing/2014/main" id="{D416BEE7-9E73-4C0D-90C5-9F8D9E30178F}"/>
                  </a:ext>
                </a:extLst>
              </p:cNvPr>
              <p:cNvSpPr/>
              <p:nvPr/>
            </p:nvSpPr>
            <p:spPr>
              <a:xfrm>
                <a:off x="2868" y="3342"/>
                <a:ext cx="224" cy="201"/>
              </a:xfrm>
              <a:custGeom>
                <a:avLst/>
                <a:gdLst/>
                <a:ahLst/>
                <a:cxnLst/>
                <a:rect l="l" t="t" r="r" b="b"/>
                <a:pathLst>
                  <a:path w="166" h="149" extrusionOk="0">
                    <a:moveTo>
                      <a:pt x="25" y="133"/>
                    </a:moveTo>
                    <a:cubicBezTo>
                      <a:pt x="27" y="99"/>
                      <a:pt x="23" y="56"/>
                      <a:pt x="55" y="35"/>
                    </a:cubicBezTo>
                    <a:cubicBezTo>
                      <a:pt x="71" y="24"/>
                      <a:pt x="87" y="26"/>
                      <a:pt x="105" y="27"/>
                    </a:cubicBezTo>
                    <a:cubicBezTo>
                      <a:pt x="120" y="28"/>
                      <a:pt x="134" y="29"/>
                      <a:pt x="148" y="30"/>
                    </a:cubicBezTo>
                    <a:cubicBezTo>
                      <a:pt x="164" y="31"/>
                      <a:pt x="166" y="6"/>
                      <a:pt x="150" y="5"/>
                    </a:cubicBezTo>
                    <a:cubicBezTo>
                      <a:pt x="135" y="3"/>
                      <a:pt x="119" y="2"/>
                      <a:pt x="103" y="1"/>
                    </a:cubicBezTo>
                    <a:cubicBezTo>
                      <a:pt x="80" y="0"/>
                      <a:pt x="59" y="1"/>
                      <a:pt x="40" y="15"/>
                    </a:cubicBezTo>
                    <a:cubicBezTo>
                      <a:pt x="18" y="31"/>
                      <a:pt x="6" y="55"/>
                      <a:pt x="4" y="82"/>
                    </a:cubicBezTo>
                    <a:cubicBezTo>
                      <a:pt x="3" y="99"/>
                      <a:pt x="2" y="115"/>
                      <a:pt x="1" y="131"/>
                    </a:cubicBezTo>
                    <a:cubicBezTo>
                      <a:pt x="0" y="147"/>
                      <a:pt x="24" y="149"/>
                      <a:pt x="25" y="13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8" name="Google Shape;2027;p15">
                <a:extLst>
                  <a:ext uri="{FF2B5EF4-FFF2-40B4-BE49-F238E27FC236}">
                    <a16:creationId xmlns:a16="http://schemas.microsoft.com/office/drawing/2014/main" id="{5297F498-F567-429E-A0CF-E467E3329FC4}"/>
                  </a:ext>
                </a:extLst>
              </p:cNvPr>
              <p:cNvSpPr/>
              <p:nvPr/>
            </p:nvSpPr>
            <p:spPr>
              <a:xfrm>
                <a:off x="2984" y="3513"/>
                <a:ext cx="19" cy="25"/>
              </a:xfrm>
              <a:custGeom>
                <a:avLst/>
                <a:gdLst/>
                <a:ahLst/>
                <a:cxnLst/>
                <a:rect l="l" t="t" r="r" b="b"/>
                <a:pathLst>
                  <a:path w="14" h="18" extrusionOk="0">
                    <a:moveTo>
                      <a:pt x="13" y="10"/>
                    </a:moveTo>
                    <a:cubicBezTo>
                      <a:pt x="13" y="15"/>
                      <a:pt x="10" y="18"/>
                      <a:pt x="6" y="18"/>
                    </a:cubicBezTo>
                    <a:cubicBezTo>
                      <a:pt x="2" y="18"/>
                      <a:pt x="0" y="14"/>
                      <a:pt x="0" y="9"/>
                    </a:cubicBezTo>
                    <a:cubicBezTo>
                      <a:pt x="0" y="4"/>
                      <a:pt x="4" y="0"/>
                      <a:pt x="7" y="0"/>
                    </a:cubicBezTo>
                    <a:cubicBezTo>
                      <a:pt x="11" y="0"/>
                      <a:pt x="14" y="5"/>
                      <a:pt x="13" y="10"/>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9" name="Google Shape;2028;p15">
                <a:extLst>
                  <a:ext uri="{FF2B5EF4-FFF2-40B4-BE49-F238E27FC236}">
                    <a16:creationId xmlns:a16="http://schemas.microsoft.com/office/drawing/2014/main" id="{798C8E40-E339-4470-9F21-9EB7D2D0B9A8}"/>
                  </a:ext>
                </a:extLst>
              </p:cNvPr>
              <p:cNvSpPr/>
              <p:nvPr/>
            </p:nvSpPr>
            <p:spPr>
              <a:xfrm>
                <a:off x="3073" y="3515"/>
                <a:ext cx="19" cy="25"/>
              </a:xfrm>
              <a:custGeom>
                <a:avLst/>
                <a:gdLst/>
                <a:ahLst/>
                <a:cxnLst/>
                <a:rect l="l" t="t" r="r" b="b"/>
                <a:pathLst>
                  <a:path w="14" h="19" extrusionOk="0">
                    <a:moveTo>
                      <a:pt x="13" y="10"/>
                    </a:moveTo>
                    <a:cubicBezTo>
                      <a:pt x="13" y="15"/>
                      <a:pt x="10" y="19"/>
                      <a:pt x="6" y="19"/>
                    </a:cubicBezTo>
                    <a:cubicBezTo>
                      <a:pt x="3" y="18"/>
                      <a:pt x="0" y="14"/>
                      <a:pt x="0" y="9"/>
                    </a:cubicBezTo>
                    <a:cubicBezTo>
                      <a:pt x="1" y="4"/>
                      <a:pt x="4" y="0"/>
                      <a:pt x="8" y="1"/>
                    </a:cubicBezTo>
                    <a:cubicBezTo>
                      <a:pt x="11" y="1"/>
                      <a:pt x="14" y="5"/>
                      <a:pt x="13" y="10"/>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0" name="Google Shape;2029;p15">
                <a:extLst>
                  <a:ext uri="{FF2B5EF4-FFF2-40B4-BE49-F238E27FC236}">
                    <a16:creationId xmlns:a16="http://schemas.microsoft.com/office/drawing/2014/main" id="{C9F7266C-6A8A-4153-B155-5479E910CC31}"/>
                  </a:ext>
                </a:extLst>
              </p:cNvPr>
              <p:cNvSpPr/>
              <p:nvPr/>
            </p:nvSpPr>
            <p:spPr>
              <a:xfrm>
                <a:off x="2887" y="3337"/>
                <a:ext cx="262" cy="152"/>
              </a:xfrm>
              <a:custGeom>
                <a:avLst/>
                <a:gdLst/>
                <a:ahLst/>
                <a:cxnLst/>
                <a:rect l="l" t="t" r="r" b="b"/>
                <a:pathLst>
                  <a:path w="194" h="113" extrusionOk="0">
                    <a:moveTo>
                      <a:pt x="194" y="22"/>
                    </a:moveTo>
                    <a:cubicBezTo>
                      <a:pt x="194" y="22"/>
                      <a:pt x="192" y="60"/>
                      <a:pt x="116" y="55"/>
                    </a:cubicBezTo>
                    <a:cubicBezTo>
                      <a:pt x="40" y="50"/>
                      <a:pt x="13" y="44"/>
                      <a:pt x="8" y="113"/>
                    </a:cubicBezTo>
                    <a:cubicBezTo>
                      <a:pt x="8" y="113"/>
                      <a:pt x="0" y="10"/>
                      <a:pt x="67" y="5"/>
                    </a:cubicBezTo>
                    <a:cubicBezTo>
                      <a:pt x="134" y="0"/>
                      <a:pt x="155" y="34"/>
                      <a:pt x="194" y="22"/>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1" name="Google Shape;2030;p15">
                <a:extLst>
                  <a:ext uri="{FF2B5EF4-FFF2-40B4-BE49-F238E27FC236}">
                    <a16:creationId xmlns:a16="http://schemas.microsoft.com/office/drawing/2014/main" id="{5211C98A-717C-4517-93EF-60C321311ED1}"/>
                  </a:ext>
                </a:extLst>
              </p:cNvPr>
              <p:cNvSpPr/>
              <p:nvPr/>
            </p:nvSpPr>
            <p:spPr>
              <a:xfrm>
                <a:off x="2967" y="3499"/>
                <a:ext cx="51" cy="27"/>
              </a:xfrm>
              <a:custGeom>
                <a:avLst/>
                <a:gdLst/>
                <a:ahLst/>
                <a:cxnLst/>
                <a:rect l="l" t="t" r="r" b="b"/>
                <a:pathLst>
                  <a:path w="38" h="20" extrusionOk="0">
                    <a:moveTo>
                      <a:pt x="34" y="11"/>
                    </a:moveTo>
                    <a:cubicBezTo>
                      <a:pt x="25" y="8"/>
                      <a:pt x="16" y="5"/>
                      <a:pt x="7" y="2"/>
                    </a:cubicBezTo>
                    <a:cubicBezTo>
                      <a:pt x="2" y="0"/>
                      <a:pt x="0" y="7"/>
                      <a:pt x="5" y="9"/>
                    </a:cubicBezTo>
                    <a:cubicBezTo>
                      <a:pt x="14" y="12"/>
                      <a:pt x="23" y="15"/>
                      <a:pt x="32" y="19"/>
                    </a:cubicBezTo>
                    <a:cubicBezTo>
                      <a:pt x="36" y="20"/>
                      <a:pt x="38" y="13"/>
                      <a:pt x="34"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2" name="Google Shape;2031;p15">
                <a:extLst>
                  <a:ext uri="{FF2B5EF4-FFF2-40B4-BE49-F238E27FC236}">
                    <a16:creationId xmlns:a16="http://schemas.microsoft.com/office/drawing/2014/main" id="{295A890F-FAB3-47BE-AD45-74CD59F62947}"/>
                  </a:ext>
                </a:extLst>
              </p:cNvPr>
              <p:cNvSpPr/>
              <p:nvPr/>
            </p:nvSpPr>
            <p:spPr>
              <a:xfrm>
                <a:off x="3063" y="3503"/>
                <a:ext cx="52" cy="27"/>
              </a:xfrm>
              <a:custGeom>
                <a:avLst/>
                <a:gdLst/>
                <a:ahLst/>
                <a:cxnLst/>
                <a:rect l="l" t="t" r="r" b="b"/>
                <a:pathLst>
                  <a:path w="39" h="20" extrusionOk="0">
                    <a:moveTo>
                      <a:pt x="6" y="18"/>
                    </a:moveTo>
                    <a:cubicBezTo>
                      <a:pt x="16" y="15"/>
                      <a:pt x="25" y="12"/>
                      <a:pt x="34" y="9"/>
                    </a:cubicBezTo>
                    <a:cubicBezTo>
                      <a:pt x="39" y="7"/>
                      <a:pt x="37" y="0"/>
                      <a:pt x="32" y="2"/>
                    </a:cubicBezTo>
                    <a:cubicBezTo>
                      <a:pt x="23" y="5"/>
                      <a:pt x="14" y="8"/>
                      <a:pt x="5" y="11"/>
                    </a:cubicBezTo>
                    <a:cubicBezTo>
                      <a:pt x="0" y="12"/>
                      <a:pt x="2" y="20"/>
                      <a:pt x="6" y="18"/>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3" name="Google Shape;2032;p15">
                <a:extLst>
                  <a:ext uri="{FF2B5EF4-FFF2-40B4-BE49-F238E27FC236}">
                    <a16:creationId xmlns:a16="http://schemas.microsoft.com/office/drawing/2014/main" id="{C0ABDF8C-3EE5-4119-ADBE-583461261190}"/>
                  </a:ext>
                </a:extLst>
              </p:cNvPr>
              <p:cNvSpPr/>
              <p:nvPr/>
            </p:nvSpPr>
            <p:spPr>
              <a:xfrm>
                <a:off x="2892" y="3820"/>
                <a:ext cx="65" cy="172"/>
              </a:xfrm>
              <a:custGeom>
                <a:avLst/>
                <a:gdLst/>
                <a:ahLst/>
                <a:cxnLst/>
                <a:rect l="l" t="t" r="r" b="b"/>
                <a:pathLst>
                  <a:path w="48" h="127" extrusionOk="0">
                    <a:moveTo>
                      <a:pt x="42" y="3"/>
                    </a:moveTo>
                    <a:cubicBezTo>
                      <a:pt x="28" y="43"/>
                      <a:pt x="14" y="83"/>
                      <a:pt x="1" y="122"/>
                    </a:cubicBezTo>
                    <a:cubicBezTo>
                      <a:pt x="0" y="126"/>
                      <a:pt x="5" y="127"/>
                      <a:pt x="6" y="124"/>
                    </a:cubicBezTo>
                    <a:cubicBezTo>
                      <a:pt x="20" y="84"/>
                      <a:pt x="33" y="44"/>
                      <a:pt x="47" y="4"/>
                    </a:cubicBezTo>
                    <a:cubicBezTo>
                      <a:pt x="48" y="1"/>
                      <a:pt x="43" y="0"/>
                      <a:pt x="42" y="3"/>
                    </a:cubicBez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4" name="Google Shape;2033;p15">
                <a:extLst>
                  <a:ext uri="{FF2B5EF4-FFF2-40B4-BE49-F238E27FC236}">
                    <a16:creationId xmlns:a16="http://schemas.microsoft.com/office/drawing/2014/main" id="{D10A6206-65B1-4546-9E67-62394E9CB628}"/>
                  </a:ext>
                </a:extLst>
              </p:cNvPr>
              <p:cNvSpPr/>
              <p:nvPr/>
            </p:nvSpPr>
            <p:spPr>
              <a:xfrm>
                <a:off x="2988" y="3605"/>
                <a:ext cx="89" cy="7"/>
              </a:xfrm>
              <a:custGeom>
                <a:avLst/>
                <a:gdLst/>
                <a:ahLst/>
                <a:cxnLst/>
                <a:rect l="l" t="t" r="r" b="b"/>
                <a:pathLst>
                  <a:path w="66" h="5" extrusionOk="0">
                    <a:moveTo>
                      <a:pt x="3" y="5"/>
                    </a:moveTo>
                    <a:cubicBezTo>
                      <a:pt x="23" y="5"/>
                      <a:pt x="43" y="5"/>
                      <a:pt x="63" y="5"/>
                    </a:cubicBezTo>
                    <a:cubicBezTo>
                      <a:pt x="66" y="5"/>
                      <a:pt x="66" y="0"/>
                      <a:pt x="63" y="0"/>
                    </a:cubicBezTo>
                    <a:cubicBezTo>
                      <a:pt x="43" y="0"/>
                      <a:pt x="23" y="0"/>
                      <a:pt x="3" y="0"/>
                    </a:cubicBezTo>
                    <a:cubicBezTo>
                      <a:pt x="0" y="0"/>
                      <a:pt x="0" y="5"/>
                      <a:pt x="3" y="5"/>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5" name="Google Shape;2034;p15">
                <a:extLst>
                  <a:ext uri="{FF2B5EF4-FFF2-40B4-BE49-F238E27FC236}">
                    <a16:creationId xmlns:a16="http://schemas.microsoft.com/office/drawing/2014/main" id="{07FDE1E5-BF9B-4DC7-A3ED-8615655C2E6A}"/>
                  </a:ext>
                </a:extLst>
              </p:cNvPr>
              <p:cNvSpPr/>
              <p:nvPr/>
            </p:nvSpPr>
            <p:spPr>
              <a:xfrm>
                <a:off x="3335" y="2141"/>
                <a:ext cx="193" cy="239"/>
              </a:xfrm>
              <a:custGeom>
                <a:avLst/>
                <a:gdLst/>
                <a:ahLst/>
                <a:cxnLst/>
                <a:rect l="l" t="t" r="r" b="b"/>
                <a:pathLst>
                  <a:path w="143" h="177" extrusionOk="0">
                    <a:moveTo>
                      <a:pt x="126" y="52"/>
                    </a:moveTo>
                    <a:cubicBezTo>
                      <a:pt x="139" y="65"/>
                      <a:pt x="139" y="65"/>
                      <a:pt x="139" y="65"/>
                    </a:cubicBezTo>
                    <a:cubicBezTo>
                      <a:pt x="140" y="66"/>
                      <a:pt x="143" y="65"/>
                      <a:pt x="143" y="63"/>
                    </a:cubicBezTo>
                    <a:cubicBezTo>
                      <a:pt x="143" y="51"/>
                      <a:pt x="141" y="20"/>
                      <a:pt x="127" y="4"/>
                    </a:cubicBezTo>
                    <a:cubicBezTo>
                      <a:pt x="21" y="0"/>
                      <a:pt x="21" y="0"/>
                      <a:pt x="21" y="0"/>
                    </a:cubicBezTo>
                    <a:cubicBezTo>
                      <a:pt x="6" y="14"/>
                      <a:pt x="1" y="44"/>
                      <a:pt x="0" y="57"/>
                    </a:cubicBezTo>
                    <a:cubicBezTo>
                      <a:pt x="0" y="59"/>
                      <a:pt x="2" y="60"/>
                      <a:pt x="4" y="59"/>
                    </a:cubicBezTo>
                    <a:cubicBezTo>
                      <a:pt x="18" y="47"/>
                      <a:pt x="18" y="47"/>
                      <a:pt x="18" y="47"/>
                    </a:cubicBezTo>
                    <a:cubicBezTo>
                      <a:pt x="5" y="103"/>
                      <a:pt x="52" y="176"/>
                      <a:pt x="66" y="177"/>
                    </a:cubicBezTo>
                    <a:cubicBezTo>
                      <a:pt x="80" y="177"/>
                      <a:pt x="134" y="109"/>
                      <a:pt x="126" y="52"/>
                    </a:cubicBezTo>
                    <a:close/>
                  </a:path>
                </a:pathLst>
              </a:custGeom>
              <a:solidFill>
                <a:srgbClr val="FFC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6" name="Google Shape;2035;p15">
                <a:extLst>
                  <a:ext uri="{FF2B5EF4-FFF2-40B4-BE49-F238E27FC236}">
                    <a16:creationId xmlns:a16="http://schemas.microsoft.com/office/drawing/2014/main" id="{F4DF0AFD-D303-4826-BFD1-F665EEE3502A}"/>
                  </a:ext>
                </a:extLst>
              </p:cNvPr>
              <p:cNvSpPr/>
              <p:nvPr/>
            </p:nvSpPr>
            <p:spPr>
              <a:xfrm>
                <a:off x="3401" y="2072"/>
                <a:ext cx="65" cy="220"/>
              </a:xfrm>
              <a:custGeom>
                <a:avLst/>
                <a:gdLst/>
                <a:ahLst/>
                <a:cxnLst/>
                <a:rect l="l" t="t" r="r" b="b"/>
                <a:pathLst>
                  <a:path w="48" h="163" extrusionOk="0">
                    <a:moveTo>
                      <a:pt x="46" y="82"/>
                    </a:moveTo>
                    <a:cubicBezTo>
                      <a:pt x="44" y="127"/>
                      <a:pt x="20" y="163"/>
                      <a:pt x="20" y="163"/>
                    </a:cubicBezTo>
                    <a:cubicBezTo>
                      <a:pt x="20" y="163"/>
                      <a:pt x="0" y="125"/>
                      <a:pt x="2" y="80"/>
                    </a:cubicBezTo>
                    <a:cubicBezTo>
                      <a:pt x="4" y="36"/>
                      <a:pt x="15" y="0"/>
                      <a:pt x="27" y="0"/>
                    </a:cubicBezTo>
                    <a:cubicBezTo>
                      <a:pt x="40" y="1"/>
                      <a:pt x="48" y="38"/>
                      <a:pt x="46" y="82"/>
                    </a:cubicBezTo>
                    <a:close/>
                  </a:path>
                </a:pathLst>
              </a:custGeom>
              <a:solidFill>
                <a:srgbClr val="FFE0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7" name="Google Shape;2036;p15">
                <a:extLst>
                  <a:ext uri="{FF2B5EF4-FFF2-40B4-BE49-F238E27FC236}">
                    <a16:creationId xmlns:a16="http://schemas.microsoft.com/office/drawing/2014/main" id="{4249B5E9-1D65-4779-8F52-84B929C37AC7}"/>
                  </a:ext>
                </a:extLst>
              </p:cNvPr>
              <p:cNvSpPr/>
              <p:nvPr/>
            </p:nvSpPr>
            <p:spPr>
              <a:xfrm>
                <a:off x="3413" y="1833"/>
                <a:ext cx="172" cy="300"/>
              </a:xfrm>
              <a:custGeom>
                <a:avLst/>
                <a:gdLst/>
                <a:ahLst/>
                <a:cxnLst/>
                <a:rect l="l" t="t" r="r" b="b"/>
                <a:pathLst>
                  <a:path w="127" h="222" extrusionOk="0">
                    <a:moveTo>
                      <a:pt x="103" y="222"/>
                    </a:moveTo>
                    <a:cubicBezTo>
                      <a:pt x="109" y="216"/>
                      <a:pt x="113" y="213"/>
                      <a:pt x="119" y="207"/>
                    </a:cubicBezTo>
                    <a:cubicBezTo>
                      <a:pt x="120" y="185"/>
                      <a:pt x="120" y="185"/>
                      <a:pt x="120" y="185"/>
                    </a:cubicBezTo>
                    <a:cubicBezTo>
                      <a:pt x="124" y="99"/>
                      <a:pt x="124" y="99"/>
                      <a:pt x="124" y="99"/>
                    </a:cubicBezTo>
                    <a:cubicBezTo>
                      <a:pt x="125" y="63"/>
                      <a:pt x="125" y="63"/>
                      <a:pt x="125" y="63"/>
                    </a:cubicBezTo>
                    <a:cubicBezTo>
                      <a:pt x="127" y="31"/>
                      <a:pt x="102" y="3"/>
                      <a:pt x="69" y="2"/>
                    </a:cubicBezTo>
                    <a:cubicBezTo>
                      <a:pt x="68" y="2"/>
                      <a:pt x="68" y="2"/>
                      <a:pt x="68" y="2"/>
                    </a:cubicBezTo>
                    <a:cubicBezTo>
                      <a:pt x="35" y="0"/>
                      <a:pt x="8" y="26"/>
                      <a:pt x="7" y="58"/>
                    </a:cubicBezTo>
                    <a:cubicBezTo>
                      <a:pt x="5" y="93"/>
                      <a:pt x="5" y="93"/>
                      <a:pt x="5" y="93"/>
                    </a:cubicBezTo>
                    <a:cubicBezTo>
                      <a:pt x="1" y="180"/>
                      <a:pt x="1" y="180"/>
                      <a:pt x="1" y="180"/>
                    </a:cubicBezTo>
                    <a:cubicBezTo>
                      <a:pt x="0" y="200"/>
                      <a:pt x="0" y="200"/>
                      <a:pt x="0" y="200"/>
                    </a:cubicBezTo>
                    <a:cubicBezTo>
                      <a:pt x="7" y="207"/>
                      <a:pt x="10" y="211"/>
                      <a:pt x="17" y="218"/>
                    </a:cubicBezTo>
                    <a:lnTo>
                      <a:pt x="103" y="222"/>
                    </a:lnTo>
                    <a:close/>
                  </a:path>
                </a:pathLst>
              </a:custGeom>
              <a:solidFill>
                <a:srgbClr val="A5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8" name="Google Shape;2037;p15">
                <a:extLst>
                  <a:ext uri="{FF2B5EF4-FFF2-40B4-BE49-F238E27FC236}">
                    <a16:creationId xmlns:a16="http://schemas.microsoft.com/office/drawing/2014/main" id="{164BBA59-73B7-4EB0-8C6E-8DFC958CF746}"/>
                  </a:ext>
                </a:extLst>
              </p:cNvPr>
              <p:cNvSpPr/>
              <p:nvPr/>
            </p:nvSpPr>
            <p:spPr>
              <a:xfrm>
                <a:off x="3400" y="1833"/>
                <a:ext cx="171" cy="299"/>
              </a:xfrm>
              <a:custGeom>
                <a:avLst/>
                <a:gdLst/>
                <a:ahLst/>
                <a:cxnLst/>
                <a:rect l="l" t="t" r="r" b="b"/>
                <a:pathLst>
                  <a:path w="127" h="221" extrusionOk="0">
                    <a:moveTo>
                      <a:pt x="103" y="221"/>
                    </a:moveTo>
                    <a:cubicBezTo>
                      <a:pt x="109" y="216"/>
                      <a:pt x="113" y="212"/>
                      <a:pt x="119" y="207"/>
                    </a:cubicBezTo>
                    <a:cubicBezTo>
                      <a:pt x="120" y="185"/>
                      <a:pt x="120" y="185"/>
                      <a:pt x="120" y="185"/>
                    </a:cubicBezTo>
                    <a:cubicBezTo>
                      <a:pt x="124" y="98"/>
                      <a:pt x="124" y="98"/>
                      <a:pt x="124" y="98"/>
                    </a:cubicBezTo>
                    <a:cubicBezTo>
                      <a:pt x="125" y="63"/>
                      <a:pt x="125" y="63"/>
                      <a:pt x="125" y="63"/>
                    </a:cubicBezTo>
                    <a:cubicBezTo>
                      <a:pt x="127" y="30"/>
                      <a:pt x="102" y="3"/>
                      <a:pt x="69" y="2"/>
                    </a:cubicBezTo>
                    <a:cubicBezTo>
                      <a:pt x="68" y="1"/>
                      <a:pt x="68" y="1"/>
                      <a:pt x="68" y="1"/>
                    </a:cubicBezTo>
                    <a:cubicBezTo>
                      <a:pt x="36" y="0"/>
                      <a:pt x="8" y="25"/>
                      <a:pt x="7" y="58"/>
                    </a:cubicBezTo>
                    <a:cubicBezTo>
                      <a:pt x="5" y="93"/>
                      <a:pt x="5" y="93"/>
                      <a:pt x="5" y="93"/>
                    </a:cubicBezTo>
                    <a:cubicBezTo>
                      <a:pt x="1" y="179"/>
                      <a:pt x="1" y="179"/>
                      <a:pt x="1" y="179"/>
                    </a:cubicBezTo>
                    <a:cubicBezTo>
                      <a:pt x="0" y="199"/>
                      <a:pt x="0" y="199"/>
                      <a:pt x="0" y="199"/>
                    </a:cubicBezTo>
                    <a:cubicBezTo>
                      <a:pt x="7" y="206"/>
                      <a:pt x="10" y="210"/>
                      <a:pt x="17" y="217"/>
                    </a:cubicBezTo>
                    <a:lnTo>
                      <a:pt x="103" y="221"/>
                    </a:lnTo>
                    <a:close/>
                  </a:path>
                </a:pathLst>
              </a:custGeom>
              <a:solidFill>
                <a:srgbClr val="D62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9" name="Google Shape;2038;p15">
                <a:extLst>
                  <a:ext uri="{FF2B5EF4-FFF2-40B4-BE49-F238E27FC236}">
                    <a16:creationId xmlns:a16="http://schemas.microsoft.com/office/drawing/2014/main" id="{B5135423-0E85-470B-A4BF-7BFAE47B2199}"/>
                  </a:ext>
                </a:extLst>
              </p:cNvPr>
              <p:cNvSpPr/>
              <p:nvPr/>
            </p:nvSpPr>
            <p:spPr>
              <a:xfrm>
                <a:off x="3307" y="1829"/>
                <a:ext cx="171" cy="299"/>
              </a:xfrm>
              <a:custGeom>
                <a:avLst/>
                <a:gdLst/>
                <a:ahLst/>
                <a:cxnLst/>
                <a:rect l="l" t="t" r="r" b="b"/>
                <a:pathLst>
                  <a:path w="126" h="221" extrusionOk="0">
                    <a:moveTo>
                      <a:pt x="102" y="221"/>
                    </a:moveTo>
                    <a:cubicBezTo>
                      <a:pt x="109" y="215"/>
                      <a:pt x="112" y="212"/>
                      <a:pt x="118" y="207"/>
                    </a:cubicBezTo>
                    <a:cubicBezTo>
                      <a:pt x="119" y="185"/>
                      <a:pt x="119" y="185"/>
                      <a:pt x="119" y="185"/>
                    </a:cubicBezTo>
                    <a:cubicBezTo>
                      <a:pt x="123" y="98"/>
                      <a:pt x="123" y="98"/>
                      <a:pt x="123" y="98"/>
                    </a:cubicBezTo>
                    <a:cubicBezTo>
                      <a:pt x="125" y="63"/>
                      <a:pt x="125" y="63"/>
                      <a:pt x="125" y="63"/>
                    </a:cubicBezTo>
                    <a:cubicBezTo>
                      <a:pt x="126" y="30"/>
                      <a:pt x="101" y="3"/>
                      <a:pt x="69" y="1"/>
                    </a:cubicBezTo>
                    <a:cubicBezTo>
                      <a:pt x="68" y="1"/>
                      <a:pt x="68" y="1"/>
                      <a:pt x="68" y="1"/>
                    </a:cubicBezTo>
                    <a:cubicBezTo>
                      <a:pt x="35" y="0"/>
                      <a:pt x="8" y="25"/>
                      <a:pt x="6" y="58"/>
                    </a:cubicBezTo>
                    <a:cubicBezTo>
                      <a:pt x="5" y="93"/>
                      <a:pt x="5" y="93"/>
                      <a:pt x="5" y="93"/>
                    </a:cubicBezTo>
                    <a:cubicBezTo>
                      <a:pt x="1" y="179"/>
                      <a:pt x="1" y="179"/>
                      <a:pt x="1" y="179"/>
                    </a:cubicBezTo>
                    <a:cubicBezTo>
                      <a:pt x="0" y="199"/>
                      <a:pt x="0" y="199"/>
                      <a:pt x="0" y="199"/>
                    </a:cubicBezTo>
                    <a:cubicBezTo>
                      <a:pt x="6" y="206"/>
                      <a:pt x="10" y="210"/>
                      <a:pt x="16" y="217"/>
                    </a:cubicBezTo>
                    <a:lnTo>
                      <a:pt x="102" y="221"/>
                    </a:lnTo>
                    <a:close/>
                  </a:path>
                </a:pathLst>
              </a:custGeom>
              <a:solidFill>
                <a:srgbClr val="A5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0" name="Google Shape;2039;p15">
                <a:extLst>
                  <a:ext uri="{FF2B5EF4-FFF2-40B4-BE49-F238E27FC236}">
                    <a16:creationId xmlns:a16="http://schemas.microsoft.com/office/drawing/2014/main" id="{057032BF-6637-462F-AFEE-0797A69A8700}"/>
                  </a:ext>
                </a:extLst>
              </p:cNvPr>
              <p:cNvSpPr/>
              <p:nvPr/>
            </p:nvSpPr>
            <p:spPr>
              <a:xfrm>
                <a:off x="3294" y="1828"/>
                <a:ext cx="170" cy="300"/>
              </a:xfrm>
              <a:custGeom>
                <a:avLst/>
                <a:gdLst/>
                <a:ahLst/>
                <a:cxnLst/>
                <a:rect l="l" t="t" r="r" b="b"/>
                <a:pathLst>
                  <a:path w="126" h="222" extrusionOk="0">
                    <a:moveTo>
                      <a:pt x="103" y="222"/>
                    </a:moveTo>
                    <a:cubicBezTo>
                      <a:pt x="109" y="216"/>
                      <a:pt x="112" y="213"/>
                      <a:pt x="119" y="207"/>
                    </a:cubicBezTo>
                    <a:cubicBezTo>
                      <a:pt x="120" y="185"/>
                      <a:pt x="120" y="185"/>
                      <a:pt x="120" y="185"/>
                    </a:cubicBezTo>
                    <a:cubicBezTo>
                      <a:pt x="123" y="99"/>
                      <a:pt x="123" y="99"/>
                      <a:pt x="123" y="99"/>
                    </a:cubicBezTo>
                    <a:cubicBezTo>
                      <a:pt x="125" y="63"/>
                      <a:pt x="125" y="63"/>
                      <a:pt x="125" y="63"/>
                    </a:cubicBezTo>
                    <a:cubicBezTo>
                      <a:pt x="126" y="31"/>
                      <a:pt x="101" y="3"/>
                      <a:pt x="69" y="2"/>
                    </a:cubicBezTo>
                    <a:cubicBezTo>
                      <a:pt x="68" y="2"/>
                      <a:pt x="68" y="2"/>
                      <a:pt x="68" y="2"/>
                    </a:cubicBezTo>
                    <a:cubicBezTo>
                      <a:pt x="35" y="0"/>
                      <a:pt x="8" y="26"/>
                      <a:pt x="6" y="58"/>
                    </a:cubicBezTo>
                    <a:cubicBezTo>
                      <a:pt x="5" y="93"/>
                      <a:pt x="5" y="93"/>
                      <a:pt x="5" y="93"/>
                    </a:cubicBezTo>
                    <a:cubicBezTo>
                      <a:pt x="1" y="180"/>
                      <a:pt x="1" y="180"/>
                      <a:pt x="1" y="180"/>
                    </a:cubicBezTo>
                    <a:cubicBezTo>
                      <a:pt x="0" y="200"/>
                      <a:pt x="0" y="200"/>
                      <a:pt x="0" y="200"/>
                    </a:cubicBezTo>
                    <a:cubicBezTo>
                      <a:pt x="6" y="207"/>
                      <a:pt x="10" y="211"/>
                      <a:pt x="16" y="218"/>
                    </a:cubicBezTo>
                    <a:lnTo>
                      <a:pt x="103" y="222"/>
                    </a:lnTo>
                    <a:close/>
                  </a:path>
                </a:pathLst>
              </a:custGeom>
              <a:solidFill>
                <a:srgbClr val="D62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1" name="Google Shape;2040;p15">
                <a:extLst>
                  <a:ext uri="{FF2B5EF4-FFF2-40B4-BE49-F238E27FC236}">
                    <a16:creationId xmlns:a16="http://schemas.microsoft.com/office/drawing/2014/main" id="{6EC043E5-A7A7-40D4-B16A-81B82A6EA332}"/>
                  </a:ext>
                </a:extLst>
              </p:cNvPr>
              <p:cNvSpPr/>
              <p:nvPr/>
            </p:nvSpPr>
            <p:spPr>
              <a:xfrm>
                <a:off x="3279" y="1971"/>
                <a:ext cx="323" cy="55"/>
              </a:xfrm>
              <a:custGeom>
                <a:avLst/>
                <a:gdLst/>
                <a:ahLst/>
                <a:cxnLst/>
                <a:rect l="l" t="t" r="r" b="b"/>
                <a:pathLst>
                  <a:path w="239" h="41" extrusionOk="0">
                    <a:moveTo>
                      <a:pt x="224" y="41"/>
                    </a:moveTo>
                    <a:cubicBezTo>
                      <a:pt x="13" y="31"/>
                      <a:pt x="13" y="31"/>
                      <a:pt x="13" y="31"/>
                    </a:cubicBezTo>
                    <a:cubicBezTo>
                      <a:pt x="6" y="31"/>
                      <a:pt x="0" y="24"/>
                      <a:pt x="1" y="15"/>
                    </a:cubicBezTo>
                    <a:cubicBezTo>
                      <a:pt x="1" y="15"/>
                      <a:pt x="1" y="15"/>
                      <a:pt x="1" y="15"/>
                    </a:cubicBezTo>
                    <a:cubicBezTo>
                      <a:pt x="1" y="7"/>
                      <a:pt x="7" y="0"/>
                      <a:pt x="15" y="0"/>
                    </a:cubicBezTo>
                    <a:cubicBezTo>
                      <a:pt x="226" y="10"/>
                      <a:pt x="226" y="10"/>
                      <a:pt x="226" y="10"/>
                    </a:cubicBezTo>
                    <a:cubicBezTo>
                      <a:pt x="233" y="10"/>
                      <a:pt x="239" y="17"/>
                      <a:pt x="239" y="26"/>
                    </a:cubicBezTo>
                    <a:cubicBezTo>
                      <a:pt x="238" y="26"/>
                      <a:pt x="238" y="26"/>
                      <a:pt x="238" y="26"/>
                    </a:cubicBezTo>
                    <a:cubicBezTo>
                      <a:pt x="238" y="35"/>
                      <a:pt x="232" y="41"/>
                      <a:pt x="224" y="41"/>
                    </a:cubicBezTo>
                    <a:close/>
                  </a:path>
                </a:pathLst>
              </a:custGeom>
              <a:solidFill>
                <a:srgbClr val="9E8F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2" name="Google Shape;2041;p15">
                <a:extLst>
                  <a:ext uri="{FF2B5EF4-FFF2-40B4-BE49-F238E27FC236}">
                    <a16:creationId xmlns:a16="http://schemas.microsoft.com/office/drawing/2014/main" id="{B7C25119-F5CA-4D5E-9A1B-6BC09B15D529}"/>
                  </a:ext>
                </a:extLst>
              </p:cNvPr>
              <p:cNvSpPr/>
              <p:nvPr/>
            </p:nvSpPr>
            <p:spPr>
              <a:xfrm>
                <a:off x="3279" y="1979"/>
                <a:ext cx="323" cy="57"/>
              </a:xfrm>
              <a:custGeom>
                <a:avLst/>
                <a:gdLst/>
                <a:ahLst/>
                <a:cxnLst/>
                <a:rect l="l" t="t" r="r" b="b"/>
                <a:pathLst>
                  <a:path w="239" h="42" extrusionOk="0">
                    <a:moveTo>
                      <a:pt x="224" y="41"/>
                    </a:moveTo>
                    <a:cubicBezTo>
                      <a:pt x="13" y="32"/>
                      <a:pt x="13" y="32"/>
                      <a:pt x="13" y="32"/>
                    </a:cubicBezTo>
                    <a:cubicBezTo>
                      <a:pt x="6" y="31"/>
                      <a:pt x="0" y="24"/>
                      <a:pt x="1" y="16"/>
                    </a:cubicBezTo>
                    <a:cubicBezTo>
                      <a:pt x="1" y="15"/>
                      <a:pt x="1" y="15"/>
                      <a:pt x="1" y="15"/>
                    </a:cubicBezTo>
                    <a:cubicBezTo>
                      <a:pt x="1" y="7"/>
                      <a:pt x="7" y="0"/>
                      <a:pt x="15" y="1"/>
                    </a:cubicBezTo>
                    <a:cubicBezTo>
                      <a:pt x="226" y="10"/>
                      <a:pt x="226" y="10"/>
                      <a:pt x="226" y="10"/>
                    </a:cubicBezTo>
                    <a:cubicBezTo>
                      <a:pt x="233" y="10"/>
                      <a:pt x="239" y="18"/>
                      <a:pt x="239" y="26"/>
                    </a:cubicBezTo>
                    <a:cubicBezTo>
                      <a:pt x="238" y="26"/>
                      <a:pt x="238" y="26"/>
                      <a:pt x="238" y="26"/>
                    </a:cubicBezTo>
                    <a:cubicBezTo>
                      <a:pt x="238" y="35"/>
                      <a:pt x="232" y="42"/>
                      <a:pt x="224" y="41"/>
                    </a:cubicBezTo>
                    <a:close/>
                  </a:path>
                </a:pathLst>
              </a:custGeom>
              <a:solidFill>
                <a:srgbClr val="BCA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3" name="Google Shape;2042;p15">
                <a:extLst>
                  <a:ext uri="{FF2B5EF4-FFF2-40B4-BE49-F238E27FC236}">
                    <a16:creationId xmlns:a16="http://schemas.microsoft.com/office/drawing/2014/main" id="{C5E6268B-47F6-4F31-AB96-146BD3E720BC}"/>
                  </a:ext>
                </a:extLst>
              </p:cNvPr>
              <p:cNvSpPr/>
              <p:nvPr/>
            </p:nvSpPr>
            <p:spPr>
              <a:xfrm>
                <a:off x="3313" y="1976"/>
                <a:ext cx="61" cy="60"/>
              </a:xfrm>
              <a:custGeom>
                <a:avLst/>
                <a:gdLst/>
                <a:ahLst/>
                <a:cxnLst/>
                <a:rect l="l" t="t" r="r" b="b"/>
                <a:pathLst>
                  <a:path w="45" h="44" extrusionOk="0">
                    <a:moveTo>
                      <a:pt x="32" y="40"/>
                    </a:moveTo>
                    <a:cubicBezTo>
                      <a:pt x="32" y="37"/>
                      <a:pt x="32" y="37"/>
                      <a:pt x="32" y="37"/>
                    </a:cubicBezTo>
                    <a:cubicBezTo>
                      <a:pt x="12" y="36"/>
                      <a:pt x="12" y="36"/>
                      <a:pt x="12" y="36"/>
                    </a:cubicBezTo>
                    <a:cubicBezTo>
                      <a:pt x="10" y="36"/>
                      <a:pt x="8" y="34"/>
                      <a:pt x="8" y="31"/>
                    </a:cubicBezTo>
                    <a:cubicBezTo>
                      <a:pt x="8" y="31"/>
                      <a:pt x="8" y="31"/>
                      <a:pt x="8" y="31"/>
                    </a:cubicBezTo>
                    <a:cubicBezTo>
                      <a:pt x="8" y="31"/>
                      <a:pt x="8" y="31"/>
                      <a:pt x="8" y="31"/>
                    </a:cubicBezTo>
                    <a:cubicBezTo>
                      <a:pt x="9" y="12"/>
                      <a:pt x="9" y="12"/>
                      <a:pt x="9" y="12"/>
                    </a:cubicBezTo>
                    <a:cubicBezTo>
                      <a:pt x="9" y="9"/>
                      <a:pt x="11" y="8"/>
                      <a:pt x="13" y="8"/>
                    </a:cubicBezTo>
                    <a:cubicBezTo>
                      <a:pt x="14" y="8"/>
                      <a:pt x="14" y="8"/>
                      <a:pt x="14" y="8"/>
                    </a:cubicBezTo>
                    <a:cubicBezTo>
                      <a:pt x="33" y="9"/>
                      <a:pt x="33" y="9"/>
                      <a:pt x="33" y="9"/>
                    </a:cubicBezTo>
                    <a:cubicBezTo>
                      <a:pt x="35" y="9"/>
                      <a:pt x="37" y="11"/>
                      <a:pt x="37" y="13"/>
                    </a:cubicBezTo>
                    <a:cubicBezTo>
                      <a:pt x="37" y="13"/>
                      <a:pt x="37" y="13"/>
                      <a:pt x="37" y="13"/>
                    </a:cubicBezTo>
                    <a:cubicBezTo>
                      <a:pt x="36" y="32"/>
                      <a:pt x="36" y="32"/>
                      <a:pt x="36" y="32"/>
                    </a:cubicBezTo>
                    <a:cubicBezTo>
                      <a:pt x="36" y="35"/>
                      <a:pt x="34" y="37"/>
                      <a:pt x="32" y="37"/>
                    </a:cubicBezTo>
                    <a:cubicBezTo>
                      <a:pt x="32" y="37"/>
                      <a:pt x="32" y="37"/>
                      <a:pt x="32" y="37"/>
                    </a:cubicBezTo>
                    <a:cubicBezTo>
                      <a:pt x="32" y="37"/>
                      <a:pt x="32" y="37"/>
                      <a:pt x="32" y="37"/>
                    </a:cubicBezTo>
                    <a:cubicBezTo>
                      <a:pt x="32" y="40"/>
                      <a:pt x="32" y="40"/>
                      <a:pt x="32" y="40"/>
                    </a:cubicBezTo>
                    <a:cubicBezTo>
                      <a:pt x="31" y="44"/>
                      <a:pt x="31" y="44"/>
                      <a:pt x="31" y="44"/>
                    </a:cubicBezTo>
                    <a:cubicBezTo>
                      <a:pt x="32" y="44"/>
                      <a:pt x="32" y="44"/>
                      <a:pt x="32" y="44"/>
                    </a:cubicBezTo>
                    <a:cubicBezTo>
                      <a:pt x="38" y="44"/>
                      <a:pt x="44" y="39"/>
                      <a:pt x="44" y="33"/>
                    </a:cubicBezTo>
                    <a:cubicBezTo>
                      <a:pt x="45" y="13"/>
                      <a:pt x="45" y="13"/>
                      <a:pt x="45" y="13"/>
                    </a:cubicBezTo>
                    <a:cubicBezTo>
                      <a:pt x="45" y="13"/>
                      <a:pt x="45" y="13"/>
                      <a:pt x="45" y="13"/>
                    </a:cubicBezTo>
                    <a:cubicBezTo>
                      <a:pt x="45" y="13"/>
                      <a:pt x="45" y="13"/>
                      <a:pt x="45" y="13"/>
                    </a:cubicBezTo>
                    <a:cubicBezTo>
                      <a:pt x="45" y="6"/>
                      <a:pt x="40" y="1"/>
                      <a:pt x="33" y="1"/>
                    </a:cubicBezTo>
                    <a:cubicBezTo>
                      <a:pt x="14" y="0"/>
                      <a:pt x="14" y="0"/>
                      <a:pt x="14" y="0"/>
                    </a:cubicBezTo>
                    <a:cubicBezTo>
                      <a:pt x="13" y="0"/>
                      <a:pt x="13" y="0"/>
                      <a:pt x="13" y="0"/>
                    </a:cubicBezTo>
                    <a:cubicBezTo>
                      <a:pt x="7" y="0"/>
                      <a:pt x="2" y="5"/>
                      <a:pt x="1" y="11"/>
                    </a:cubicBezTo>
                    <a:cubicBezTo>
                      <a:pt x="0" y="31"/>
                      <a:pt x="0" y="31"/>
                      <a:pt x="0" y="31"/>
                    </a:cubicBezTo>
                    <a:cubicBezTo>
                      <a:pt x="0" y="31"/>
                      <a:pt x="0" y="31"/>
                      <a:pt x="0" y="31"/>
                    </a:cubicBezTo>
                    <a:cubicBezTo>
                      <a:pt x="0" y="31"/>
                      <a:pt x="0" y="31"/>
                      <a:pt x="0" y="31"/>
                    </a:cubicBezTo>
                    <a:cubicBezTo>
                      <a:pt x="0" y="38"/>
                      <a:pt x="5" y="43"/>
                      <a:pt x="12" y="44"/>
                    </a:cubicBezTo>
                    <a:cubicBezTo>
                      <a:pt x="31" y="44"/>
                      <a:pt x="31" y="44"/>
                      <a:pt x="31" y="44"/>
                    </a:cubicBezTo>
                    <a:cubicBezTo>
                      <a:pt x="31" y="44"/>
                      <a:pt x="31" y="44"/>
                      <a:pt x="31" y="44"/>
                    </a:cubicBezTo>
                    <a:lnTo>
                      <a:pt x="32" y="40"/>
                    </a:lnTo>
                    <a:close/>
                  </a:path>
                </a:pathLst>
              </a:custGeom>
              <a:solidFill>
                <a:srgbClr val="FFE9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4" name="Google Shape;2043;p15">
                <a:extLst>
                  <a:ext uri="{FF2B5EF4-FFF2-40B4-BE49-F238E27FC236}">
                    <a16:creationId xmlns:a16="http://schemas.microsoft.com/office/drawing/2014/main" id="{968BD7D1-C65D-41DF-B14F-D7463C052F44}"/>
                  </a:ext>
                </a:extLst>
              </p:cNvPr>
              <p:cNvSpPr/>
              <p:nvPr/>
            </p:nvSpPr>
            <p:spPr>
              <a:xfrm>
                <a:off x="3316" y="2122"/>
                <a:ext cx="236" cy="27"/>
              </a:xfrm>
              <a:custGeom>
                <a:avLst/>
                <a:gdLst/>
                <a:ahLst/>
                <a:cxnLst/>
                <a:rect l="l" t="t" r="r" b="b"/>
                <a:pathLst>
                  <a:path w="175" h="20" extrusionOk="0">
                    <a:moveTo>
                      <a:pt x="162" y="19"/>
                    </a:moveTo>
                    <a:cubicBezTo>
                      <a:pt x="12" y="12"/>
                      <a:pt x="12" y="12"/>
                      <a:pt x="12" y="12"/>
                    </a:cubicBezTo>
                    <a:cubicBezTo>
                      <a:pt x="5" y="12"/>
                      <a:pt x="0" y="7"/>
                      <a:pt x="1" y="0"/>
                    </a:cubicBezTo>
                    <a:cubicBezTo>
                      <a:pt x="1" y="0"/>
                      <a:pt x="1" y="0"/>
                      <a:pt x="1" y="0"/>
                    </a:cubicBezTo>
                    <a:cubicBezTo>
                      <a:pt x="175" y="8"/>
                      <a:pt x="175" y="8"/>
                      <a:pt x="175" y="8"/>
                    </a:cubicBezTo>
                    <a:cubicBezTo>
                      <a:pt x="175" y="8"/>
                      <a:pt x="175" y="8"/>
                      <a:pt x="175" y="8"/>
                    </a:cubicBezTo>
                    <a:cubicBezTo>
                      <a:pt x="174" y="14"/>
                      <a:pt x="169" y="20"/>
                      <a:pt x="162" y="19"/>
                    </a:cubicBezTo>
                    <a:close/>
                  </a:path>
                </a:pathLst>
              </a:custGeom>
              <a:solidFill>
                <a:srgbClr val="B6CC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5" name="Google Shape;2044;p15">
                <a:extLst>
                  <a:ext uri="{FF2B5EF4-FFF2-40B4-BE49-F238E27FC236}">
                    <a16:creationId xmlns:a16="http://schemas.microsoft.com/office/drawing/2014/main" id="{CAA235C3-E6DE-4DCD-96AA-095A25653067}"/>
                  </a:ext>
                </a:extLst>
              </p:cNvPr>
              <p:cNvSpPr/>
              <p:nvPr/>
            </p:nvSpPr>
            <p:spPr>
              <a:xfrm>
                <a:off x="3701" y="2448"/>
                <a:ext cx="195" cy="206"/>
              </a:xfrm>
              <a:custGeom>
                <a:avLst/>
                <a:gdLst/>
                <a:ahLst/>
                <a:cxnLst/>
                <a:rect l="l" t="t" r="r" b="b"/>
                <a:pathLst>
                  <a:path w="144" h="153" extrusionOk="0">
                    <a:moveTo>
                      <a:pt x="128" y="153"/>
                    </a:moveTo>
                    <a:cubicBezTo>
                      <a:pt x="131" y="149"/>
                      <a:pt x="131" y="149"/>
                      <a:pt x="131" y="149"/>
                    </a:cubicBezTo>
                    <a:cubicBezTo>
                      <a:pt x="144" y="134"/>
                      <a:pt x="142" y="111"/>
                      <a:pt x="126" y="99"/>
                    </a:cubicBezTo>
                    <a:cubicBezTo>
                      <a:pt x="103" y="80"/>
                      <a:pt x="103" y="80"/>
                      <a:pt x="103" y="80"/>
                    </a:cubicBezTo>
                    <a:cubicBezTo>
                      <a:pt x="98" y="75"/>
                      <a:pt x="97" y="67"/>
                      <a:pt x="101" y="62"/>
                    </a:cubicBezTo>
                    <a:cubicBezTo>
                      <a:pt x="101" y="62"/>
                      <a:pt x="101" y="62"/>
                      <a:pt x="101" y="62"/>
                    </a:cubicBezTo>
                    <a:cubicBezTo>
                      <a:pt x="106" y="56"/>
                      <a:pt x="105" y="48"/>
                      <a:pt x="100" y="44"/>
                    </a:cubicBezTo>
                    <a:cubicBezTo>
                      <a:pt x="52" y="4"/>
                      <a:pt x="52" y="4"/>
                      <a:pt x="52" y="4"/>
                    </a:cubicBezTo>
                    <a:cubicBezTo>
                      <a:pt x="47" y="0"/>
                      <a:pt x="39" y="1"/>
                      <a:pt x="34" y="6"/>
                    </a:cubicBezTo>
                    <a:cubicBezTo>
                      <a:pt x="0" y="47"/>
                      <a:pt x="0" y="47"/>
                      <a:pt x="0" y="47"/>
                    </a:cubicBezTo>
                    <a:cubicBezTo>
                      <a:pt x="44" y="83"/>
                      <a:pt x="44" y="83"/>
                      <a:pt x="44" y="83"/>
                    </a:cubicBezTo>
                    <a:cubicBezTo>
                      <a:pt x="48" y="78"/>
                      <a:pt x="48" y="78"/>
                      <a:pt x="48" y="78"/>
                    </a:cubicBezTo>
                    <a:cubicBezTo>
                      <a:pt x="55" y="92"/>
                      <a:pt x="55" y="92"/>
                      <a:pt x="55" y="92"/>
                    </a:cubicBezTo>
                    <a:lnTo>
                      <a:pt x="128" y="153"/>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6" name="Google Shape;2045;p15">
                <a:extLst>
                  <a:ext uri="{FF2B5EF4-FFF2-40B4-BE49-F238E27FC236}">
                    <a16:creationId xmlns:a16="http://schemas.microsoft.com/office/drawing/2014/main" id="{451ABE63-93D8-4BF2-A3D4-447DDF4999BD}"/>
                  </a:ext>
                </a:extLst>
              </p:cNvPr>
              <p:cNvSpPr/>
              <p:nvPr/>
            </p:nvSpPr>
            <p:spPr>
              <a:xfrm>
                <a:off x="3401" y="2421"/>
                <a:ext cx="109" cy="236"/>
              </a:xfrm>
              <a:custGeom>
                <a:avLst/>
                <a:gdLst/>
                <a:ahLst/>
                <a:cxnLst/>
                <a:rect l="l" t="t" r="r" b="b"/>
                <a:pathLst>
                  <a:path w="81" h="175" extrusionOk="0">
                    <a:moveTo>
                      <a:pt x="31" y="175"/>
                    </a:moveTo>
                    <a:cubicBezTo>
                      <a:pt x="36" y="174"/>
                      <a:pt x="36" y="174"/>
                      <a:pt x="36" y="174"/>
                    </a:cubicBezTo>
                    <a:cubicBezTo>
                      <a:pt x="56" y="170"/>
                      <a:pt x="68" y="151"/>
                      <a:pt x="65" y="132"/>
                    </a:cubicBezTo>
                    <a:cubicBezTo>
                      <a:pt x="59" y="102"/>
                      <a:pt x="59" y="102"/>
                      <a:pt x="59" y="102"/>
                    </a:cubicBezTo>
                    <a:cubicBezTo>
                      <a:pt x="58" y="95"/>
                      <a:pt x="62" y="89"/>
                      <a:pt x="69" y="87"/>
                    </a:cubicBezTo>
                    <a:cubicBezTo>
                      <a:pt x="69" y="87"/>
                      <a:pt x="69" y="87"/>
                      <a:pt x="69" y="87"/>
                    </a:cubicBezTo>
                    <a:cubicBezTo>
                      <a:pt x="76" y="86"/>
                      <a:pt x="81" y="79"/>
                      <a:pt x="79" y="72"/>
                    </a:cubicBezTo>
                    <a:cubicBezTo>
                      <a:pt x="68" y="12"/>
                      <a:pt x="68" y="12"/>
                      <a:pt x="68" y="12"/>
                    </a:cubicBezTo>
                    <a:cubicBezTo>
                      <a:pt x="66" y="5"/>
                      <a:pt x="60" y="0"/>
                      <a:pt x="53" y="2"/>
                    </a:cubicBezTo>
                    <a:cubicBezTo>
                      <a:pt x="0" y="12"/>
                      <a:pt x="0" y="12"/>
                      <a:pt x="0" y="12"/>
                    </a:cubicBezTo>
                    <a:cubicBezTo>
                      <a:pt x="11" y="67"/>
                      <a:pt x="11" y="67"/>
                      <a:pt x="11" y="67"/>
                    </a:cubicBezTo>
                    <a:cubicBezTo>
                      <a:pt x="18" y="66"/>
                      <a:pt x="18" y="66"/>
                      <a:pt x="18" y="66"/>
                    </a:cubicBezTo>
                    <a:cubicBezTo>
                      <a:pt x="14" y="81"/>
                      <a:pt x="14" y="81"/>
                      <a:pt x="14" y="81"/>
                    </a:cubicBezTo>
                    <a:lnTo>
                      <a:pt x="31" y="175"/>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7" name="Google Shape;2046;p15">
                <a:extLst>
                  <a:ext uri="{FF2B5EF4-FFF2-40B4-BE49-F238E27FC236}">
                    <a16:creationId xmlns:a16="http://schemas.microsoft.com/office/drawing/2014/main" id="{D77A5CDA-173F-4E3C-A70F-C49E7AF4ACC0}"/>
                  </a:ext>
                </a:extLst>
              </p:cNvPr>
              <p:cNvSpPr/>
              <p:nvPr/>
            </p:nvSpPr>
            <p:spPr>
              <a:xfrm>
                <a:off x="3477" y="2141"/>
                <a:ext cx="468" cy="386"/>
              </a:xfrm>
              <a:custGeom>
                <a:avLst/>
                <a:gdLst/>
                <a:ahLst/>
                <a:cxnLst/>
                <a:rect l="l" t="t" r="r" b="b"/>
                <a:pathLst>
                  <a:path w="346" h="286" extrusionOk="0">
                    <a:moveTo>
                      <a:pt x="288" y="87"/>
                    </a:moveTo>
                    <a:cubicBezTo>
                      <a:pt x="265" y="51"/>
                      <a:pt x="234" y="33"/>
                      <a:pt x="206" y="25"/>
                    </a:cubicBezTo>
                    <a:cubicBezTo>
                      <a:pt x="199" y="10"/>
                      <a:pt x="184" y="0"/>
                      <a:pt x="166" y="0"/>
                    </a:cubicBezTo>
                    <a:cubicBezTo>
                      <a:pt x="45" y="0"/>
                      <a:pt x="45" y="0"/>
                      <a:pt x="45" y="0"/>
                    </a:cubicBezTo>
                    <a:cubicBezTo>
                      <a:pt x="20" y="0"/>
                      <a:pt x="0" y="20"/>
                      <a:pt x="0" y="45"/>
                    </a:cubicBezTo>
                    <a:cubicBezTo>
                      <a:pt x="0" y="50"/>
                      <a:pt x="0" y="50"/>
                      <a:pt x="0" y="50"/>
                    </a:cubicBezTo>
                    <a:cubicBezTo>
                      <a:pt x="0" y="71"/>
                      <a:pt x="13" y="88"/>
                      <a:pt x="32" y="93"/>
                    </a:cubicBezTo>
                    <a:cubicBezTo>
                      <a:pt x="48" y="103"/>
                      <a:pt x="71" y="124"/>
                      <a:pt x="68" y="157"/>
                    </a:cubicBezTo>
                    <a:cubicBezTo>
                      <a:pt x="64" y="199"/>
                      <a:pt x="10" y="211"/>
                      <a:pt x="8" y="212"/>
                    </a:cubicBezTo>
                    <a:cubicBezTo>
                      <a:pt x="23" y="286"/>
                      <a:pt x="23" y="286"/>
                      <a:pt x="23" y="286"/>
                    </a:cubicBezTo>
                    <a:cubicBezTo>
                      <a:pt x="64" y="277"/>
                      <a:pt x="136" y="242"/>
                      <a:pt x="143" y="164"/>
                    </a:cubicBezTo>
                    <a:cubicBezTo>
                      <a:pt x="146" y="138"/>
                      <a:pt x="141" y="115"/>
                      <a:pt x="132" y="95"/>
                    </a:cubicBezTo>
                    <a:cubicBezTo>
                      <a:pt x="166" y="95"/>
                      <a:pt x="166" y="95"/>
                      <a:pt x="166" y="95"/>
                    </a:cubicBezTo>
                    <a:cubicBezTo>
                      <a:pt x="167" y="95"/>
                      <a:pt x="168" y="95"/>
                      <a:pt x="169" y="95"/>
                    </a:cubicBezTo>
                    <a:cubicBezTo>
                      <a:pt x="175" y="95"/>
                      <a:pt x="180" y="95"/>
                      <a:pt x="185" y="97"/>
                    </a:cubicBezTo>
                    <a:cubicBezTo>
                      <a:pt x="198" y="101"/>
                      <a:pt x="213" y="110"/>
                      <a:pt x="225" y="128"/>
                    </a:cubicBezTo>
                    <a:cubicBezTo>
                      <a:pt x="253" y="171"/>
                      <a:pt x="212" y="223"/>
                      <a:pt x="210" y="225"/>
                    </a:cubicBezTo>
                    <a:cubicBezTo>
                      <a:pt x="269" y="273"/>
                      <a:pt x="269" y="273"/>
                      <a:pt x="269" y="273"/>
                    </a:cubicBezTo>
                    <a:cubicBezTo>
                      <a:pt x="272" y="269"/>
                      <a:pt x="346" y="177"/>
                      <a:pt x="288" y="87"/>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8" name="Google Shape;2047;p15">
                <a:extLst>
                  <a:ext uri="{FF2B5EF4-FFF2-40B4-BE49-F238E27FC236}">
                    <a16:creationId xmlns:a16="http://schemas.microsoft.com/office/drawing/2014/main" id="{0EF9F947-9C5F-4371-BB81-EF15351D37FF}"/>
                  </a:ext>
                </a:extLst>
              </p:cNvPr>
              <p:cNvSpPr/>
              <p:nvPr/>
            </p:nvSpPr>
            <p:spPr>
              <a:xfrm>
                <a:off x="3466" y="2096"/>
                <a:ext cx="480" cy="414"/>
              </a:xfrm>
              <a:custGeom>
                <a:avLst/>
                <a:gdLst/>
                <a:ahLst/>
                <a:cxnLst/>
                <a:rect l="l" t="t" r="r" b="b"/>
                <a:pathLst>
                  <a:path w="355" h="306" extrusionOk="0">
                    <a:moveTo>
                      <a:pt x="141" y="128"/>
                    </a:moveTo>
                    <a:cubicBezTo>
                      <a:pt x="175" y="128"/>
                      <a:pt x="175" y="128"/>
                      <a:pt x="175" y="128"/>
                    </a:cubicBezTo>
                    <a:cubicBezTo>
                      <a:pt x="176" y="128"/>
                      <a:pt x="177" y="128"/>
                      <a:pt x="178" y="128"/>
                    </a:cubicBezTo>
                    <a:cubicBezTo>
                      <a:pt x="184" y="128"/>
                      <a:pt x="189" y="128"/>
                      <a:pt x="194" y="130"/>
                    </a:cubicBezTo>
                    <a:cubicBezTo>
                      <a:pt x="207" y="134"/>
                      <a:pt x="222" y="143"/>
                      <a:pt x="234" y="161"/>
                    </a:cubicBezTo>
                    <a:cubicBezTo>
                      <a:pt x="262" y="204"/>
                      <a:pt x="221" y="256"/>
                      <a:pt x="219" y="258"/>
                    </a:cubicBezTo>
                    <a:cubicBezTo>
                      <a:pt x="278" y="306"/>
                      <a:pt x="278" y="306"/>
                      <a:pt x="278" y="306"/>
                    </a:cubicBezTo>
                    <a:cubicBezTo>
                      <a:pt x="281" y="302"/>
                      <a:pt x="355" y="210"/>
                      <a:pt x="297" y="120"/>
                    </a:cubicBezTo>
                    <a:cubicBezTo>
                      <a:pt x="274" y="84"/>
                      <a:pt x="243" y="66"/>
                      <a:pt x="215" y="58"/>
                    </a:cubicBezTo>
                    <a:cubicBezTo>
                      <a:pt x="208" y="43"/>
                      <a:pt x="193" y="33"/>
                      <a:pt x="175" y="33"/>
                    </a:cubicBezTo>
                    <a:cubicBezTo>
                      <a:pt x="175" y="33"/>
                      <a:pt x="0" y="0"/>
                      <a:pt x="54" y="33"/>
                    </a:cubicBezTo>
                    <a:cubicBezTo>
                      <a:pt x="107" y="67"/>
                      <a:pt x="141" y="128"/>
                      <a:pt x="141" y="128"/>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9" name="Google Shape;2048;p15">
                <a:extLst>
                  <a:ext uri="{FF2B5EF4-FFF2-40B4-BE49-F238E27FC236}">
                    <a16:creationId xmlns:a16="http://schemas.microsoft.com/office/drawing/2014/main" id="{79A61690-5C5C-44F0-A63B-47E89B4CCE5B}"/>
                  </a:ext>
                </a:extLst>
              </p:cNvPr>
              <p:cNvSpPr/>
              <p:nvPr/>
            </p:nvSpPr>
            <p:spPr>
              <a:xfrm>
                <a:off x="3475" y="2141"/>
                <a:ext cx="282" cy="128"/>
              </a:xfrm>
              <a:custGeom>
                <a:avLst/>
                <a:gdLst/>
                <a:ahLst/>
                <a:cxnLst/>
                <a:rect l="l" t="t" r="r" b="b"/>
                <a:pathLst>
                  <a:path w="208" h="95" extrusionOk="0">
                    <a:moveTo>
                      <a:pt x="166" y="0"/>
                    </a:moveTo>
                    <a:cubicBezTo>
                      <a:pt x="45" y="0"/>
                      <a:pt x="45" y="0"/>
                      <a:pt x="45" y="0"/>
                    </a:cubicBezTo>
                    <a:cubicBezTo>
                      <a:pt x="22" y="0"/>
                      <a:pt x="3" y="17"/>
                      <a:pt x="0" y="39"/>
                    </a:cubicBezTo>
                    <a:cubicBezTo>
                      <a:pt x="1" y="54"/>
                      <a:pt x="1" y="54"/>
                      <a:pt x="1" y="54"/>
                    </a:cubicBezTo>
                    <a:cubicBezTo>
                      <a:pt x="1" y="54"/>
                      <a:pt x="78" y="95"/>
                      <a:pt x="208" y="40"/>
                    </a:cubicBezTo>
                    <a:cubicBezTo>
                      <a:pt x="207" y="24"/>
                      <a:pt x="207" y="24"/>
                      <a:pt x="207" y="24"/>
                    </a:cubicBezTo>
                    <a:cubicBezTo>
                      <a:pt x="206" y="24"/>
                      <a:pt x="206" y="24"/>
                      <a:pt x="206" y="24"/>
                    </a:cubicBezTo>
                    <a:cubicBezTo>
                      <a:pt x="198" y="10"/>
                      <a:pt x="183" y="0"/>
                      <a:pt x="166" y="0"/>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0" name="Google Shape;2049;p15">
                <a:extLst>
                  <a:ext uri="{FF2B5EF4-FFF2-40B4-BE49-F238E27FC236}">
                    <a16:creationId xmlns:a16="http://schemas.microsoft.com/office/drawing/2014/main" id="{84E89431-5CB6-4635-8C20-4F1CF638C6DA}"/>
                  </a:ext>
                </a:extLst>
              </p:cNvPr>
              <p:cNvSpPr/>
              <p:nvPr/>
            </p:nvSpPr>
            <p:spPr>
              <a:xfrm>
                <a:off x="3628" y="1820"/>
                <a:ext cx="268" cy="289"/>
              </a:xfrm>
              <a:custGeom>
                <a:avLst/>
                <a:gdLst/>
                <a:ahLst/>
                <a:cxnLst/>
                <a:rect l="l" t="t" r="r" b="b"/>
                <a:pathLst>
                  <a:path w="198" h="214" extrusionOk="0">
                    <a:moveTo>
                      <a:pt x="34" y="65"/>
                    </a:moveTo>
                    <a:cubicBezTo>
                      <a:pt x="35" y="65"/>
                      <a:pt x="36" y="66"/>
                      <a:pt x="37" y="66"/>
                    </a:cubicBezTo>
                    <a:cubicBezTo>
                      <a:pt x="43" y="69"/>
                      <a:pt x="31" y="64"/>
                      <a:pt x="38" y="67"/>
                    </a:cubicBezTo>
                    <a:cubicBezTo>
                      <a:pt x="41" y="68"/>
                      <a:pt x="44" y="69"/>
                      <a:pt x="46" y="70"/>
                    </a:cubicBezTo>
                    <a:cubicBezTo>
                      <a:pt x="61" y="77"/>
                      <a:pt x="74" y="85"/>
                      <a:pt x="87" y="94"/>
                    </a:cubicBezTo>
                    <a:cubicBezTo>
                      <a:pt x="94" y="99"/>
                      <a:pt x="101" y="105"/>
                      <a:pt x="108" y="110"/>
                    </a:cubicBezTo>
                    <a:cubicBezTo>
                      <a:pt x="112" y="114"/>
                      <a:pt x="116" y="118"/>
                      <a:pt x="120" y="123"/>
                    </a:cubicBezTo>
                    <a:cubicBezTo>
                      <a:pt x="122" y="124"/>
                      <a:pt x="123" y="126"/>
                      <a:pt x="125" y="127"/>
                    </a:cubicBezTo>
                    <a:cubicBezTo>
                      <a:pt x="129" y="135"/>
                      <a:pt x="132" y="133"/>
                      <a:pt x="132" y="120"/>
                    </a:cubicBezTo>
                    <a:cubicBezTo>
                      <a:pt x="116" y="133"/>
                      <a:pt x="94" y="141"/>
                      <a:pt x="75" y="149"/>
                    </a:cubicBezTo>
                    <a:cubicBezTo>
                      <a:pt x="42" y="161"/>
                      <a:pt x="56" y="214"/>
                      <a:pt x="90" y="202"/>
                    </a:cubicBezTo>
                    <a:cubicBezTo>
                      <a:pt x="106" y="196"/>
                      <a:pt x="122" y="189"/>
                      <a:pt x="138" y="181"/>
                    </a:cubicBezTo>
                    <a:cubicBezTo>
                      <a:pt x="150" y="175"/>
                      <a:pt x="164" y="168"/>
                      <a:pt x="173" y="157"/>
                    </a:cubicBezTo>
                    <a:cubicBezTo>
                      <a:pt x="198" y="126"/>
                      <a:pt x="175" y="97"/>
                      <a:pt x="151" y="75"/>
                    </a:cubicBezTo>
                    <a:cubicBezTo>
                      <a:pt x="122" y="48"/>
                      <a:pt x="86" y="25"/>
                      <a:pt x="48" y="12"/>
                    </a:cubicBezTo>
                    <a:cubicBezTo>
                      <a:pt x="15" y="0"/>
                      <a:pt x="0" y="53"/>
                      <a:pt x="34" y="65"/>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1" name="Google Shape;2050;p15">
                <a:extLst>
                  <a:ext uri="{FF2B5EF4-FFF2-40B4-BE49-F238E27FC236}">
                    <a16:creationId xmlns:a16="http://schemas.microsoft.com/office/drawing/2014/main" id="{B736B4BC-539E-49DC-B390-BA54FBB63163}"/>
                  </a:ext>
                </a:extLst>
              </p:cNvPr>
              <p:cNvSpPr/>
              <p:nvPr/>
            </p:nvSpPr>
            <p:spPr>
              <a:xfrm>
                <a:off x="3724" y="1840"/>
                <a:ext cx="67" cy="175"/>
              </a:xfrm>
              <a:custGeom>
                <a:avLst/>
                <a:gdLst/>
                <a:ahLst/>
                <a:cxnLst/>
                <a:rect l="l" t="t" r="r" b="b"/>
                <a:pathLst>
                  <a:path w="49" h="130" extrusionOk="0">
                    <a:moveTo>
                      <a:pt x="6" y="130"/>
                    </a:moveTo>
                    <a:cubicBezTo>
                      <a:pt x="0" y="96"/>
                      <a:pt x="0" y="96"/>
                      <a:pt x="0" y="96"/>
                    </a:cubicBezTo>
                    <a:cubicBezTo>
                      <a:pt x="9" y="81"/>
                      <a:pt x="19" y="51"/>
                      <a:pt x="2" y="8"/>
                    </a:cubicBezTo>
                    <a:cubicBezTo>
                      <a:pt x="2" y="8"/>
                      <a:pt x="2" y="8"/>
                      <a:pt x="2" y="8"/>
                    </a:cubicBezTo>
                    <a:cubicBezTo>
                      <a:pt x="1" y="4"/>
                      <a:pt x="5" y="0"/>
                      <a:pt x="9" y="2"/>
                    </a:cubicBezTo>
                    <a:cubicBezTo>
                      <a:pt x="21" y="8"/>
                      <a:pt x="21" y="8"/>
                      <a:pt x="21" y="8"/>
                    </a:cubicBezTo>
                    <a:cubicBezTo>
                      <a:pt x="28" y="11"/>
                      <a:pt x="32" y="17"/>
                      <a:pt x="34" y="23"/>
                    </a:cubicBezTo>
                    <a:cubicBezTo>
                      <a:pt x="49" y="92"/>
                      <a:pt x="8" y="128"/>
                      <a:pt x="6" y="130"/>
                    </a:cubicBezTo>
                    <a:close/>
                  </a:path>
                </a:pathLst>
              </a:custGeom>
              <a:solidFill>
                <a:srgbClr val="9E8F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2" name="Google Shape;2051;p15">
                <a:extLst>
                  <a:ext uri="{FF2B5EF4-FFF2-40B4-BE49-F238E27FC236}">
                    <a16:creationId xmlns:a16="http://schemas.microsoft.com/office/drawing/2014/main" id="{46FBA87B-D10D-4353-B224-F0165864FF4A}"/>
                  </a:ext>
                </a:extLst>
              </p:cNvPr>
              <p:cNvSpPr/>
              <p:nvPr/>
            </p:nvSpPr>
            <p:spPr>
              <a:xfrm>
                <a:off x="3724" y="1937"/>
                <a:ext cx="46" cy="82"/>
              </a:xfrm>
              <a:custGeom>
                <a:avLst/>
                <a:gdLst/>
                <a:ahLst/>
                <a:cxnLst/>
                <a:rect l="l" t="t" r="r" b="b"/>
                <a:pathLst>
                  <a:path w="34" h="61" extrusionOk="0">
                    <a:moveTo>
                      <a:pt x="2" y="61"/>
                    </a:moveTo>
                    <a:cubicBezTo>
                      <a:pt x="0" y="24"/>
                      <a:pt x="0" y="24"/>
                      <a:pt x="0" y="24"/>
                    </a:cubicBezTo>
                    <a:cubicBezTo>
                      <a:pt x="3" y="18"/>
                      <a:pt x="7" y="10"/>
                      <a:pt x="9" y="0"/>
                    </a:cubicBezTo>
                    <a:cubicBezTo>
                      <a:pt x="34" y="5"/>
                      <a:pt x="34" y="5"/>
                      <a:pt x="34" y="5"/>
                    </a:cubicBezTo>
                    <a:cubicBezTo>
                      <a:pt x="27" y="39"/>
                      <a:pt x="9" y="56"/>
                      <a:pt x="2" y="61"/>
                    </a:cubicBezTo>
                    <a:close/>
                  </a:path>
                </a:pathLst>
              </a:custGeom>
              <a:solidFill>
                <a:srgbClr val="BCA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3" name="Google Shape;2052;p15">
                <a:extLst>
                  <a:ext uri="{FF2B5EF4-FFF2-40B4-BE49-F238E27FC236}">
                    <a16:creationId xmlns:a16="http://schemas.microsoft.com/office/drawing/2014/main" id="{BEF9B193-9F2F-43DA-BFBE-A8218F66A0A6}"/>
                  </a:ext>
                </a:extLst>
              </p:cNvPr>
              <p:cNvSpPr/>
              <p:nvPr/>
            </p:nvSpPr>
            <p:spPr>
              <a:xfrm>
                <a:off x="3451" y="1818"/>
                <a:ext cx="302" cy="437"/>
              </a:xfrm>
              <a:custGeom>
                <a:avLst/>
                <a:gdLst/>
                <a:ahLst/>
                <a:cxnLst/>
                <a:rect l="l" t="t" r="r" b="b"/>
                <a:pathLst>
                  <a:path w="223" h="323" extrusionOk="0">
                    <a:moveTo>
                      <a:pt x="223" y="268"/>
                    </a:moveTo>
                    <a:cubicBezTo>
                      <a:pt x="94" y="323"/>
                      <a:pt x="16" y="283"/>
                      <a:pt x="16" y="283"/>
                    </a:cubicBezTo>
                    <a:cubicBezTo>
                      <a:pt x="2" y="78"/>
                      <a:pt x="2" y="78"/>
                      <a:pt x="2" y="78"/>
                    </a:cubicBezTo>
                    <a:cubicBezTo>
                      <a:pt x="0" y="42"/>
                      <a:pt x="27" y="10"/>
                      <a:pt x="63" y="8"/>
                    </a:cubicBezTo>
                    <a:cubicBezTo>
                      <a:pt x="139" y="3"/>
                      <a:pt x="139" y="3"/>
                      <a:pt x="139" y="3"/>
                    </a:cubicBezTo>
                    <a:cubicBezTo>
                      <a:pt x="175" y="0"/>
                      <a:pt x="207" y="27"/>
                      <a:pt x="209" y="63"/>
                    </a:cubicBezTo>
                    <a:lnTo>
                      <a:pt x="223" y="268"/>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4" name="Google Shape;2053;p15">
                <a:extLst>
                  <a:ext uri="{FF2B5EF4-FFF2-40B4-BE49-F238E27FC236}">
                    <a16:creationId xmlns:a16="http://schemas.microsoft.com/office/drawing/2014/main" id="{A3117619-78D3-4B69-8EC6-B05760A5C6AC}"/>
                  </a:ext>
                </a:extLst>
              </p:cNvPr>
              <p:cNvSpPr/>
              <p:nvPr/>
            </p:nvSpPr>
            <p:spPr>
              <a:xfrm>
                <a:off x="3676" y="2010"/>
                <a:ext cx="73" cy="142"/>
              </a:xfrm>
              <a:custGeom>
                <a:avLst/>
                <a:gdLst/>
                <a:ahLst/>
                <a:cxnLst/>
                <a:rect l="l" t="t" r="r" b="b"/>
                <a:pathLst>
                  <a:path w="54" h="105" extrusionOk="0">
                    <a:moveTo>
                      <a:pt x="50" y="18"/>
                    </a:moveTo>
                    <a:cubicBezTo>
                      <a:pt x="49" y="18"/>
                      <a:pt x="48" y="17"/>
                      <a:pt x="47" y="17"/>
                    </a:cubicBezTo>
                    <a:cubicBezTo>
                      <a:pt x="47" y="17"/>
                      <a:pt x="35" y="0"/>
                      <a:pt x="31" y="9"/>
                    </a:cubicBezTo>
                    <a:cubicBezTo>
                      <a:pt x="28" y="16"/>
                      <a:pt x="30" y="23"/>
                      <a:pt x="34" y="27"/>
                    </a:cubicBezTo>
                    <a:cubicBezTo>
                      <a:pt x="32" y="29"/>
                      <a:pt x="30" y="30"/>
                      <a:pt x="29" y="32"/>
                    </a:cubicBezTo>
                    <a:cubicBezTo>
                      <a:pt x="18" y="34"/>
                      <a:pt x="8" y="36"/>
                      <a:pt x="7" y="43"/>
                    </a:cubicBezTo>
                    <a:cubicBezTo>
                      <a:pt x="6" y="52"/>
                      <a:pt x="13" y="55"/>
                      <a:pt x="21" y="55"/>
                    </a:cubicBezTo>
                    <a:cubicBezTo>
                      <a:pt x="21" y="56"/>
                      <a:pt x="22" y="56"/>
                      <a:pt x="22" y="57"/>
                    </a:cubicBezTo>
                    <a:cubicBezTo>
                      <a:pt x="21" y="57"/>
                      <a:pt x="20" y="57"/>
                      <a:pt x="19" y="57"/>
                    </a:cubicBezTo>
                    <a:cubicBezTo>
                      <a:pt x="0" y="58"/>
                      <a:pt x="12" y="79"/>
                      <a:pt x="29" y="78"/>
                    </a:cubicBezTo>
                    <a:cubicBezTo>
                      <a:pt x="18" y="89"/>
                      <a:pt x="27" y="105"/>
                      <a:pt x="54" y="82"/>
                    </a:cubicBezTo>
                    <a:lnTo>
                      <a:pt x="50" y="18"/>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5" name="Google Shape;2054;p15">
                <a:extLst>
                  <a:ext uri="{FF2B5EF4-FFF2-40B4-BE49-F238E27FC236}">
                    <a16:creationId xmlns:a16="http://schemas.microsoft.com/office/drawing/2014/main" id="{E9DFF741-630D-4DE8-8BB4-77AE8F7EB449}"/>
                  </a:ext>
                </a:extLst>
              </p:cNvPr>
              <p:cNvSpPr/>
              <p:nvPr/>
            </p:nvSpPr>
            <p:spPr>
              <a:xfrm>
                <a:off x="3676" y="1987"/>
                <a:ext cx="93" cy="143"/>
              </a:xfrm>
              <a:custGeom>
                <a:avLst/>
                <a:gdLst/>
                <a:ahLst/>
                <a:cxnLst/>
                <a:rect l="l" t="t" r="r" b="b"/>
                <a:pathLst>
                  <a:path w="69" h="106" extrusionOk="0">
                    <a:moveTo>
                      <a:pt x="61" y="25"/>
                    </a:moveTo>
                    <a:cubicBezTo>
                      <a:pt x="58" y="22"/>
                      <a:pt x="53" y="20"/>
                      <a:pt x="47" y="17"/>
                    </a:cubicBezTo>
                    <a:cubicBezTo>
                      <a:pt x="47" y="17"/>
                      <a:pt x="35" y="0"/>
                      <a:pt x="31" y="9"/>
                    </a:cubicBezTo>
                    <a:cubicBezTo>
                      <a:pt x="27" y="18"/>
                      <a:pt x="31" y="25"/>
                      <a:pt x="37" y="30"/>
                    </a:cubicBezTo>
                    <a:cubicBezTo>
                      <a:pt x="24" y="34"/>
                      <a:pt x="8" y="34"/>
                      <a:pt x="7" y="44"/>
                    </a:cubicBezTo>
                    <a:cubicBezTo>
                      <a:pt x="5" y="62"/>
                      <a:pt x="41" y="53"/>
                      <a:pt x="41" y="53"/>
                    </a:cubicBezTo>
                    <a:cubicBezTo>
                      <a:pt x="41" y="53"/>
                      <a:pt x="31" y="57"/>
                      <a:pt x="19" y="58"/>
                    </a:cubicBezTo>
                    <a:cubicBezTo>
                      <a:pt x="0" y="59"/>
                      <a:pt x="12" y="80"/>
                      <a:pt x="29" y="79"/>
                    </a:cubicBezTo>
                    <a:cubicBezTo>
                      <a:pt x="17" y="89"/>
                      <a:pt x="28" y="106"/>
                      <a:pt x="56" y="81"/>
                    </a:cubicBezTo>
                    <a:cubicBezTo>
                      <a:pt x="67" y="71"/>
                      <a:pt x="69" y="57"/>
                      <a:pt x="69" y="46"/>
                    </a:cubicBezTo>
                    <a:cubicBezTo>
                      <a:pt x="69" y="39"/>
                      <a:pt x="65" y="29"/>
                      <a:pt x="61" y="2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6" name="Google Shape;2055;p15">
                <a:extLst>
                  <a:ext uri="{FF2B5EF4-FFF2-40B4-BE49-F238E27FC236}">
                    <a16:creationId xmlns:a16="http://schemas.microsoft.com/office/drawing/2014/main" id="{B1E1EC2D-81CD-4116-A9C9-4F55BFBD5699}"/>
                  </a:ext>
                </a:extLst>
              </p:cNvPr>
              <p:cNvSpPr/>
              <p:nvPr/>
            </p:nvSpPr>
            <p:spPr>
              <a:xfrm>
                <a:off x="3463" y="2040"/>
                <a:ext cx="125" cy="142"/>
              </a:xfrm>
              <a:custGeom>
                <a:avLst/>
                <a:gdLst/>
                <a:ahLst/>
                <a:cxnLst/>
                <a:rect l="l" t="t" r="r" b="b"/>
                <a:pathLst>
                  <a:path w="92" h="105" extrusionOk="0">
                    <a:moveTo>
                      <a:pt x="85" y="43"/>
                    </a:moveTo>
                    <a:cubicBezTo>
                      <a:pt x="84" y="36"/>
                      <a:pt x="76" y="34"/>
                      <a:pt x="67" y="32"/>
                    </a:cubicBezTo>
                    <a:cubicBezTo>
                      <a:pt x="65" y="29"/>
                      <a:pt x="63" y="27"/>
                      <a:pt x="59" y="25"/>
                    </a:cubicBezTo>
                    <a:cubicBezTo>
                      <a:pt x="62" y="21"/>
                      <a:pt x="64" y="15"/>
                      <a:pt x="61" y="8"/>
                    </a:cubicBezTo>
                    <a:cubicBezTo>
                      <a:pt x="57" y="0"/>
                      <a:pt x="45" y="16"/>
                      <a:pt x="45" y="16"/>
                    </a:cubicBezTo>
                    <a:cubicBezTo>
                      <a:pt x="42" y="18"/>
                      <a:pt x="40" y="19"/>
                      <a:pt x="37" y="20"/>
                    </a:cubicBezTo>
                    <a:cubicBezTo>
                      <a:pt x="24" y="17"/>
                      <a:pt x="12" y="13"/>
                      <a:pt x="0" y="7"/>
                    </a:cubicBezTo>
                    <a:cubicBezTo>
                      <a:pt x="4" y="69"/>
                      <a:pt x="4" y="69"/>
                      <a:pt x="4" y="69"/>
                    </a:cubicBezTo>
                    <a:cubicBezTo>
                      <a:pt x="14" y="72"/>
                      <a:pt x="24" y="74"/>
                      <a:pt x="31" y="75"/>
                    </a:cubicBezTo>
                    <a:cubicBezTo>
                      <a:pt x="32" y="77"/>
                      <a:pt x="34" y="79"/>
                      <a:pt x="35" y="80"/>
                    </a:cubicBezTo>
                    <a:cubicBezTo>
                      <a:pt x="64" y="105"/>
                      <a:pt x="74" y="88"/>
                      <a:pt x="62" y="78"/>
                    </a:cubicBezTo>
                    <a:cubicBezTo>
                      <a:pt x="80" y="79"/>
                      <a:pt x="92" y="58"/>
                      <a:pt x="73" y="57"/>
                    </a:cubicBezTo>
                    <a:cubicBezTo>
                      <a:pt x="72" y="57"/>
                      <a:pt x="70" y="57"/>
                      <a:pt x="69" y="57"/>
                    </a:cubicBezTo>
                    <a:cubicBezTo>
                      <a:pt x="69" y="56"/>
                      <a:pt x="70" y="55"/>
                      <a:pt x="70" y="55"/>
                    </a:cubicBezTo>
                    <a:cubicBezTo>
                      <a:pt x="78" y="54"/>
                      <a:pt x="86" y="52"/>
                      <a:pt x="85" y="43"/>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7" name="Google Shape;2056;p15">
                <a:extLst>
                  <a:ext uri="{FF2B5EF4-FFF2-40B4-BE49-F238E27FC236}">
                    <a16:creationId xmlns:a16="http://schemas.microsoft.com/office/drawing/2014/main" id="{4FF15F35-2DFB-4F6B-A4B2-53461885CCD2}"/>
                  </a:ext>
                </a:extLst>
              </p:cNvPr>
              <p:cNvSpPr/>
              <p:nvPr/>
            </p:nvSpPr>
            <p:spPr>
              <a:xfrm>
                <a:off x="3313" y="1828"/>
                <a:ext cx="258" cy="302"/>
              </a:xfrm>
              <a:custGeom>
                <a:avLst/>
                <a:gdLst/>
                <a:ahLst/>
                <a:cxnLst/>
                <a:rect l="l" t="t" r="r" b="b"/>
                <a:pathLst>
                  <a:path w="191" h="224" extrusionOk="0">
                    <a:moveTo>
                      <a:pt x="119" y="20"/>
                    </a:moveTo>
                    <a:cubicBezTo>
                      <a:pt x="80" y="47"/>
                      <a:pt x="45" y="85"/>
                      <a:pt x="25" y="129"/>
                    </a:cubicBezTo>
                    <a:cubicBezTo>
                      <a:pt x="0" y="182"/>
                      <a:pt x="107" y="213"/>
                      <a:pt x="141" y="218"/>
                    </a:cubicBezTo>
                    <a:cubicBezTo>
                      <a:pt x="176" y="224"/>
                      <a:pt x="191" y="170"/>
                      <a:pt x="156" y="165"/>
                    </a:cubicBezTo>
                    <a:cubicBezTo>
                      <a:pt x="137" y="162"/>
                      <a:pt x="119" y="156"/>
                      <a:pt x="101" y="148"/>
                    </a:cubicBezTo>
                    <a:cubicBezTo>
                      <a:pt x="93" y="144"/>
                      <a:pt x="85" y="140"/>
                      <a:pt x="78" y="135"/>
                    </a:cubicBezTo>
                    <a:cubicBezTo>
                      <a:pt x="79" y="136"/>
                      <a:pt x="70" y="129"/>
                      <a:pt x="73" y="132"/>
                    </a:cubicBezTo>
                    <a:cubicBezTo>
                      <a:pt x="68" y="128"/>
                      <a:pt x="75" y="135"/>
                      <a:pt x="75" y="137"/>
                    </a:cubicBezTo>
                    <a:cubicBezTo>
                      <a:pt x="75" y="141"/>
                      <a:pt x="75" y="146"/>
                      <a:pt x="75" y="151"/>
                    </a:cubicBezTo>
                    <a:cubicBezTo>
                      <a:pt x="79" y="131"/>
                      <a:pt x="105" y="106"/>
                      <a:pt x="120" y="91"/>
                    </a:cubicBezTo>
                    <a:cubicBezTo>
                      <a:pt x="127" y="84"/>
                      <a:pt x="134" y="78"/>
                      <a:pt x="142" y="72"/>
                    </a:cubicBezTo>
                    <a:cubicBezTo>
                      <a:pt x="147" y="68"/>
                      <a:pt x="139" y="74"/>
                      <a:pt x="145" y="70"/>
                    </a:cubicBezTo>
                    <a:cubicBezTo>
                      <a:pt x="146" y="69"/>
                      <a:pt x="146" y="68"/>
                      <a:pt x="147" y="68"/>
                    </a:cubicBezTo>
                    <a:cubicBezTo>
                      <a:pt x="176" y="48"/>
                      <a:pt x="149" y="0"/>
                      <a:pt x="119" y="2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8" name="Google Shape;2057;p15">
                <a:extLst>
                  <a:ext uri="{FF2B5EF4-FFF2-40B4-BE49-F238E27FC236}">
                    <a16:creationId xmlns:a16="http://schemas.microsoft.com/office/drawing/2014/main" id="{E7541D87-EC17-4333-ADD8-8FE7A18A37C3}"/>
                  </a:ext>
                </a:extLst>
              </p:cNvPr>
              <p:cNvSpPr/>
              <p:nvPr/>
            </p:nvSpPr>
            <p:spPr>
              <a:xfrm>
                <a:off x="3486" y="2018"/>
                <a:ext cx="93" cy="143"/>
              </a:xfrm>
              <a:custGeom>
                <a:avLst/>
                <a:gdLst/>
                <a:ahLst/>
                <a:cxnLst/>
                <a:rect l="l" t="t" r="r" b="b"/>
                <a:pathLst>
                  <a:path w="69" h="106" extrusionOk="0">
                    <a:moveTo>
                      <a:pt x="8" y="25"/>
                    </a:moveTo>
                    <a:cubicBezTo>
                      <a:pt x="10" y="22"/>
                      <a:pt x="16" y="20"/>
                      <a:pt x="22" y="17"/>
                    </a:cubicBezTo>
                    <a:cubicBezTo>
                      <a:pt x="22" y="17"/>
                      <a:pt x="34" y="0"/>
                      <a:pt x="38" y="9"/>
                    </a:cubicBezTo>
                    <a:cubicBezTo>
                      <a:pt x="42" y="19"/>
                      <a:pt x="38" y="25"/>
                      <a:pt x="32" y="30"/>
                    </a:cubicBezTo>
                    <a:cubicBezTo>
                      <a:pt x="45" y="34"/>
                      <a:pt x="61" y="34"/>
                      <a:pt x="62" y="44"/>
                    </a:cubicBezTo>
                    <a:cubicBezTo>
                      <a:pt x="64" y="62"/>
                      <a:pt x="28" y="54"/>
                      <a:pt x="28" y="54"/>
                    </a:cubicBezTo>
                    <a:cubicBezTo>
                      <a:pt x="28" y="54"/>
                      <a:pt x="38" y="57"/>
                      <a:pt x="50" y="58"/>
                    </a:cubicBezTo>
                    <a:cubicBezTo>
                      <a:pt x="69" y="59"/>
                      <a:pt x="57" y="80"/>
                      <a:pt x="39" y="79"/>
                    </a:cubicBezTo>
                    <a:cubicBezTo>
                      <a:pt x="51" y="89"/>
                      <a:pt x="41" y="106"/>
                      <a:pt x="12" y="81"/>
                    </a:cubicBezTo>
                    <a:cubicBezTo>
                      <a:pt x="1" y="71"/>
                      <a:pt x="0" y="57"/>
                      <a:pt x="0" y="46"/>
                    </a:cubicBezTo>
                    <a:cubicBezTo>
                      <a:pt x="0" y="39"/>
                      <a:pt x="3" y="29"/>
                      <a:pt x="8" y="2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9" name="Google Shape;2058;p15">
                <a:extLst>
                  <a:ext uri="{FF2B5EF4-FFF2-40B4-BE49-F238E27FC236}">
                    <a16:creationId xmlns:a16="http://schemas.microsoft.com/office/drawing/2014/main" id="{84387B43-65E6-40BF-995F-A7A9F38F4A99}"/>
                  </a:ext>
                </a:extLst>
              </p:cNvPr>
              <p:cNvSpPr/>
              <p:nvPr/>
            </p:nvSpPr>
            <p:spPr>
              <a:xfrm>
                <a:off x="3456" y="1843"/>
                <a:ext cx="80" cy="183"/>
              </a:xfrm>
              <a:custGeom>
                <a:avLst/>
                <a:gdLst/>
                <a:ahLst/>
                <a:cxnLst/>
                <a:rect l="l" t="t" r="r" b="b"/>
                <a:pathLst>
                  <a:path w="59" h="136" extrusionOk="0">
                    <a:moveTo>
                      <a:pt x="6" y="136"/>
                    </a:moveTo>
                    <a:cubicBezTo>
                      <a:pt x="0" y="103"/>
                      <a:pt x="0" y="103"/>
                      <a:pt x="0" y="103"/>
                    </a:cubicBezTo>
                    <a:cubicBezTo>
                      <a:pt x="9" y="87"/>
                      <a:pt x="19" y="58"/>
                      <a:pt x="3" y="14"/>
                    </a:cubicBezTo>
                    <a:cubicBezTo>
                      <a:pt x="1" y="11"/>
                      <a:pt x="3" y="8"/>
                      <a:pt x="6" y="7"/>
                    </a:cubicBezTo>
                    <a:cubicBezTo>
                      <a:pt x="19" y="1"/>
                      <a:pt x="19" y="1"/>
                      <a:pt x="19" y="1"/>
                    </a:cubicBezTo>
                    <a:cubicBezTo>
                      <a:pt x="22" y="0"/>
                      <a:pt x="25" y="2"/>
                      <a:pt x="27" y="5"/>
                    </a:cubicBezTo>
                    <a:cubicBezTo>
                      <a:pt x="59" y="90"/>
                      <a:pt x="8" y="134"/>
                      <a:pt x="6" y="136"/>
                    </a:cubicBezTo>
                    <a:close/>
                  </a:path>
                </a:pathLst>
              </a:custGeom>
              <a:solidFill>
                <a:srgbClr val="9E8F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0" name="Google Shape;2059;p15">
                <a:extLst>
                  <a:ext uri="{FF2B5EF4-FFF2-40B4-BE49-F238E27FC236}">
                    <a16:creationId xmlns:a16="http://schemas.microsoft.com/office/drawing/2014/main" id="{A7B50BB0-627E-4622-B5BE-7A0DAB136ED1}"/>
                  </a:ext>
                </a:extLst>
              </p:cNvPr>
              <p:cNvSpPr/>
              <p:nvPr/>
            </p:nvSpPr>
            <p:spPr>
              <a:xfrm>
                <a:off x="3456" y="1948"/>
                <a:ext cx="48" cy="82"/>
              </a:xfrm>
              <a:custGeom>
                <a:avLst/>
                <a:gdLst/>
                <a:ahLst/>
                <a:cxnLst/>
                <a:rect l="l" t="t" r="r" b="b"/>
                <a:pathLst>
                  <a:path w="35" h="61" extrusionOk="0">
                    <a:moveTo>
                      <a:pt x="2" y="61"/>
                    </a:moveTo>
                    <a:cubicBezTo>
                      <a:pt x="0" y="25"/>
                      <a:pt x="0" y="25"/>
                      <a:pt x="0" y="25"/>
                    </a:cubicBezTo>
                    <a:cubicBezTo>
                      <a:pt x="4" y="19"/>
                      <a:pt x="7" y="10"/>
                      <a:pt x="9" y="0"/>
                    </a:cubicBezTo>
                    <a:cubicBezTo>
                      <a:pt x="35" y="6"/>
                      <a:pt x="35" y="6"/>
                      <a:pt x="35" y="6"/>
                    </a:cubicBezTo>
                    <a:cubicBezTo>
                      <a:pt x="27" y="40"/>
                      <a:pt x="9" y="56"/>
                      <a:pt x="2" y="61"/>
                    </a:cubicBezTo>
                    <a:close/>
                  </a:path>
                </a:pathLst>
              </a:custGeom>
              <a:solidFill>
                <a:srgbClr val="BCA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1" name="Google Shape;2060;p15">
                <a:extLst>
                  <a:ext uri="{FF2B5EF4-FFF2-40B4-BE49-F238E27FC236}">
                    <a16:creationId xmlns:a16="http://schemas.microsoft.com/office/drawing/2014/main" id="{4F80DD41-8186-4BB3-BFBA-27E5B79D8D3B}"/>
                  </a:ext>
                </a:extLst>
              </p:cNvPr>
              <p:cNvSpPr/>
              <p:nvPr/>
            </p:nvSpPr>
            <p:spPr>
              <a:xfrm>
                <a:off x="3546" y="1836"/>
                <a:ext cx="121" cy="179"/>
              </a:xfrm>
              <a:custGeom>
                <a:avLst/>
                <a:gdLst/>
                <a:ahLst/>
                <a:cxnLst/>
                <a:rect l="l" t="t" r="r" b="b"/>
                <a:pathLst>
                  <a:path w="121" h="179" extrusionOk="0">
                    <a:moveTo>
                      <a:pt x="0" y="5"/>
                    </a:moveTo>
                    <a:lnTo>
                      <a:pt x="70" y="179"/>
                    </a:lnTo>
                    <a:lnTo>
                      <a:pt x="121" y="0"/>
                    </a:lnTo>
                    <a:lnTo>
                      <a:pt x="0" y="5"/>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2" name="Google Shape;2061;p15">
                <a:extLst>
                  <a:ext uri="{FF2B5EF4-FFF2-40B4-BE49-F238E27FC236}">
                    <a16:creationId xmlns:a16="http://schemas.microsoft.com/office/drawing/2014/main" id="{12758E66-B5E6-4006-81C1-6F8EC67E7BB0}"/>
                  </a:ext>
                </a:extLst>
              </p:cNvPr>
              <p:cNvSpPr/>
              <p:nvPr/>
            </p:nvSpPr>
            <p:spPr>
              <a:xfrm>
                <a:off x="3547" y="1838"/>
                <a:ext cx="120" cy="71"/>
              </a:xfrm>
              <a:custGeom>
                <a:avLst/>
                <a:gdLst/>
                <a:ahLst/>
                <a:cxnLst/>
                <a:rect l="l" t="t" r="r" b="b"/>
                <a:pathLst>
                  <a:path w="89" h="52" extrusionOk="0">
                    <a:moveTo>
                      <a:pt x="89" y="12"/>
                    </a:moveTo>
                    <a:cubicBezTo>
                      <a:pt x="89" y="12"/>
                      <a:pt x="89" y="12"/>
                      <a:pt x="89" y="12"/>
                    </a:cubicBezTo>
                    <a:cubicBezTo>
                      <a:pt x="60" y="0"/>
                      <a:pt x="28" y="2"/>
                      <a:pt x="0" y="17"/>
                    </a:cubicBezTo>
                    <a:cubicBezTo>
                      <a:pt x="0" y="17"/>
                      <a:pt x="0" y="17"/>
                      <a:pt x="0" y="17"/>
                    </a:cubicBezTo>
                    <a:cubicBezTo>
                      <a:pt x="14" y="52"/>
                      <a:pt x="14" y="52"/>
                      <a:pt x="14" y="52"/>
                    </a:cubicBezTo>
                    <a:cubicBezTo>
                      <a:pt x="45" y="26"/>
                      <a:pt x="45" y="26"/>
                      <a:pt x="45" y="26"/>
                    </a:cubicBezTo>
                    <a:cubicBezTo>
                      <a:pt x="79" y="48"/>
                      <a:pt x="79" y="48"/>
                      <a:pt x="79" y="48"/>
                    </a:cubicBezTo>
                    <a:lnTo>
                      <a:pt x="89" y="12"/>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3" name="Google Shape;2062;p15">
                <a:extLst>
                  <a:ext uri="{FF2B5EF4-FFF2-40B4-BE49-F238E27FC236}">
                    <a16:creationId xmlns:a16="http://schemas.microsoft.com/office/drawing/2014/main" id="{B37E5960-B4AE-4BA1-99B9-4E8369A44806}"/>
                  </a:ext>
                </a:extLst>
              </p:cNvPr>
              <p:cNvSpPr/>
              <p:nvPr/>
            </p:nvSpPr>
            <p:spPr>
              <a:xfrm>
                <a:off x="3601" y="1838"/>
                <a:ext cx="26" cy="177"/>
              </a:xfrm>
              <a:custGeom>
                <a:avLst/>
                <a:gdLst/>
                <a:ahLst/>
                <a:cxnLst/>
                <a:rect l="l" t="t" r="r" b="b"/>
                <a:pathLst>
                  <a:path w="26" h="177" extrusionOk="0">
                    <a:moveTo>
                      <a:pt x="26" y="140"/>
                    </a:moveTo>
                    <a:lnTo>
                      <a:pt x="15" y="177"/>
                    </a:lnTo>
                    <a:lnTo>
                      <a:pt x="0" y="141"/>
                    </a:lnTo>
                    <a:lnTo>
                      <a:pt x="6" y="0"/>
                    </a:lnTo>
                    <a:lnTo>
                      <a:pt x="26" y="140"/>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4" name="Google Shape;2063;p15">
                <a:extLst>
                  <a:ext uri="{FF2B5EF4-FFF2-40B4-BE49-F238E27FC236}">
                    <a16:creationId xmlns:a16="http://schemas.microsoft.com/office/drawing/2014/main" id="{114F5D5E-03C3-453D-AA48-6DFA91D87FB8}"/>
                  </a:ext>
                </a:extLst>
              </p:cNvPr>
              <p:cNvSpPr/>
              <p:nvPr/>
            </p:nvSpPr>
            <p:spPr>
              <a:xfrm>
                <a:off x="3584" y="1837"/>
                <a:ext cx="46" cy="51"/>
              </a:xfrm>
              <a:custGeom>
                <a:avLst/>
                <a:gdLst/>
                <a:ahLst/>
                <a:cxnLst/>
                <a:rect l="l" t="t" r="r" b="b"/>
                <a:pathLst>
                  <a:path w="34" h="38" extrusionOk="0">
                    <a:moveTo>
                      <a:pt x="19" y="38"/>
                    </a:moveTo>
                    <a:cubicBezTo>
                      <a:pt x="19" y="38"/>
                      <a:pt x="19" y="38"/>
                      <a:pt x="19" y="38"/>
                    </a:cubicBezTo>
                    <a:cubicBezTo>
                      <a:pt x="24" y="38"/>
                      <a:pt x="27" y="35"/>
                      <a:pt x="28" y="30"/>
                    </a:cubicBezTo>
                    <a:cubicBezTo>
                      <a:pt x="33" y="13"/>
                      <a:pt x="33" y="13"/>
                      <a:pt x="33" y="13"/>
                    </a:cubicBezTo>
                    <a:cubicBezTo>
                      <a:pt x="34" y="6"/>
                      <a:pt x="29" y="0"/>
                      <a:pt x="22" y="0"/>
                    </a:cubicBezTo>
                    <a:cubicBezTo>
                      <a:pt x="12" y="1"/>
                      <a:pt x="12" y="1"/>
                      <a:pt x="12" y="1"/>
                    </a:cubicBezTo>
                    <a:cubicBezTo>
                      <a:pt x="5" y="1"/>
                      <a:pt x="0" y="8"/>
                      <a:pt x="3" y="14"/>
                    </a:cubicBezTo>
                    <a:cubicBezTo>
                      <a:pt x="9" y="31"/>
                      <a:pt x="9" y="31"/>
                      <a:pt x="9" y="31"/>
                    </a:cubicBezTo>
                    <a:cubicBezTo>
                      <a:pt x="10" y="36"/>
                      <a:pt x="14" y="38"/>
                      <a:pt x="19" y="38"/>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5" name="Google Shape;2064;p15">
                <a:extLst>
                  <a:ext uri="{FF2B5EF4-FFF2-40B4-BE49-F238E27FC236}">
                    <a16:creationId xmlns:a16="http://schemas.microsoft.com/office/drawing/2014/main" id="{560C4C9A-C4B6-4335-A6A4-1FC42C21CE87}"/>
                  </a:ext>
                </a:extLst>
              </p:cNvPr>
              <p:cNvSpPr/>
              <p:nvPr/>
            </p:nvSpPr>
            <p:spPr>
              <a:xfrm>
                <a:off x="3546" y="1818"/>
                <a:ext cx="121" cy="70"/>
              </a:xfrm>
              <a:custGeom>
                <a:avLst/>
                <a:gdLst/>
                <a:ahLst/>
                <a:cxnLst/>
                <a:rect l="l" t="t" r="r" b="b"/>
                <a:pathLst>
                  <a:path w="90" h="52" extrusionOk="0">
                    <a:moveTo>
                      <a:pt x="90" y="13"/>
                    </a:moveTo>
                    <a:cubicBezTo>
                      <a:pt x="89" y="12"/>
                      <a:pt x="89" y="12"/>
                      <a:pt x="89" y="12"/>
                    </a:cubicBezTo>
                    <a:cubicBezTo>
                      <a:pt x="61" y="0"/>
                      <a:pt x="28" y="2"/>
                      <a:pt x="1" y="17"/>
                    </a:cubicBezTo>
                    <a:cubicBezTo>
                      <a:pt x="0" y="17"/>
                      <a:pt x="0" y="17"/>
                      <a:pt x="0" y="17"/>
                    </a:cubicBezTo>
                    <a:cubicBezTo>
                      <a:pt x="14" y="52"/>
                      <a:pt x="14" y="52"/>
                      <a:pt x="14" y="52"/>
                    </a:cubicBezTo>
                    <a:cubicBezTo>
                      <a:pt x="46" y="29"/>
                      <a:pt x="46" y="29"/>
                      <a:pt x="46" y="29"/>
                    </a:cubicBezTo>
                    <a:cubicBezTo>
                      <a:pt x="80" y="49"/>
                      <a:pt x="80" y="49"/>
                      <a:pt x="80" y="49"/>
                    </a:cubicBezTo>
                    <a:lnTo>
                      <a:pt x="90" y="13"/>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6" name="Google Shape;2065;p15">
                <a:extLst>
                  <a:ext uri="{FF2B5EF4-FFF2-40B4-BE49-F238E27FC236}">
                    <a16:creationId xmlns:a16="http://schemas.microsoft.com/office/drawing/2014/main" id="{C3B06048-3264-43D4-B45C-1B2E0200AB7F}"/>
                  </a:ext>
                </a:extLst>
              </p:cNvPr>
              <p:cNvSpPr/>
              <p:nvPr/>
            </p:nvSpPr>
            <p:spPr>
              <a:xfrm>
                <a:off x="3616" y="1824"/>
                <a:ext cx="95" cy="191"/>
              </a:xfrm>
              <a:custGeom>
                <a:avLst/>
                <a:gdLst/>
                <a:ahLst/>
                <a:cxnLst/>
                <a:rect l="l" t="t" r="r" b="b"/>
                <a:pathLst>
                  <a:path w="95" h="191" extrusionOk="0">
                    <a:moveTo>
                      <a:pt x="0" y="191"/>
                    </a:moveTo>
                    <a:lnTo>
                      <a:pt x="50" y="0"/>
                    </a:lnTo>
                    <a:lnTo>
                      <a:pt x="95" y="17"/>
                    </a:lnTo>
                    <a:lnTo>
                      <a:pt x="70" y="54"/>
                    </a:lnTo>
                    <a:lnTo>
                      <a:pt x="54" y="62"/>
                    </a:lnTo>
                    <a:lnTo>
                      <a:pt x="62" y="85"/>
                    </a:lnTo>
                    <a:lnTo>
                      <a:pt x="0" y="191"/>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7" name="Google Shape;2066;p15">
                <a:extLst>
                  <a:ext uri="{FF2B5EF4-FFF2-40B4-BE49-F238E27FC236}">
                    <a16:creationId xmlns:a16="http://schemas.microsoft.com/office/drawing/2014/main" id="{35938BF2-DF05-49CA-9456-05A4AEAC6688}"/>
                  </a:ext>
                </a:extLst>
              </p:cNvPr>
              <p:cNvSpPr/>
              <p:nvPr/>
            </p:nvSpPr>
            <p:spPr>
              <a:xfrm>
                <a:off x="3502" y="1830"/>
                <a:ext cx="114" cy="185"/>
              </a:xfrm>
              <a:custGeom>
                <a:avLst/>
                <a:gdLst/>
                <a:ahLst/>
                <a:cxnLst/>
                <a:rect l="l" t="t" r="r" b="b"/>
                <a:pathLst>
                  <a:path w="114" h="185" extrusionOk="0">
                    <a:moveTo>
                      <a:pt x="114" y="185"/>
                    </a:moveTo>
                    <a:lnTo>
                      <a:pt x="42" y="0"/>
                    </a:lnTo>
                    <a:lnTo>
                      <a:pt x="0" y="19"/>
                    </a:lnTo>
                    <a:lnTo>
                      <a:pt x="29" y="56"/>
                    </a:lnTo>
                    <a:lnTo>
                      <a:pt x="46" y="62"/>
                    </a:lnTo>
                    <a:lnTo>
                      <a:pt x="40" y="85"/>
                    </a:lnTo>
                    <a:lnTo>
                      <a:pt x="114" y="185"/>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8" name="Google Shape;2067;p15">
                <a:extLst>
                  <a:ext uri="{FF2B5EF4-FFF2-40B4-BE49-F238E27FC236}">
                    <a16:creationId xmlns:a16="http://schemas.microsoft.com/office/drawing/2014/main" id="{03926727-0C2B-4F52-A1FF-F19B730611F0}"/>
                  </a:ext>
                </a:extLst>
              </p:cNvPr>
              <p:cNvSpPr/>
              <p:nvPr/>
            </p:nvSpPr>
            <p:spPr>
              <a:xfrm>
                <a:off x="3613" y="2019"/>
                <a:ext cx="18" cy="192"/>
              </a:xfrm>
              <a:custGeom>
                <a:avLst/>
                <a:gdLst/>
                <a:ahLst/>
                <a:cxnLst/>
                <a:rect l="l" t="t" r="r" b="b"/>
                <a:pathLst>
                  <a:path w="13" h="142" extrusionOk="0">
                    <a:moveTo>
                      <a:pt x="0" y="3"/>
                    </a:moveTo>
                    <a:cubicBezTo>
                      <a:pt x="2" y="48"/>
                      <a:pt x="5" y="93"/>
                      <a:pt x="7" y="139"/>
                    </a:cubicBezTo>
                    <a:cubicBezTo>
                      <a:pt x="7" y="142"/>
                      <a:pt x="13" y="142"/>
                      <a:pt x="12" y="139"/>
                    </a:cubicBezTo>
                    <a:cubicBezTo>
                      <a:pt x="10" y="93"/>
                      <a:pt x="7" y="48"/>
                      <a:pt x="5" y="3"/>
                    </a:cubicBezTo>
                    <a:cubicBezTo>
                      <a:pt x="5" y="0"/>
                      <a:pt x="0" y="0"/>
                      <a:pt x="0" y="3"/>
                    </a:cubicBez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9" name="Google Shape;2068;p15">
                <a:extLst>
                  <a:ext uri="{FF2B5EF4-FFF2-40B4-BE49-F238E27FC236}">
                    <a16:creationId xmlns:a16="http://schemas.microsoft.com/office/drawing/2014/main" id="{D087B7FC-3D49-479A-9652-54C91BE4E0C8}"/>
                  </a:ext>
                </a:extLst>
              </p:cNvPr>
              <p:cNvSpPr/>
              <p:nvPr/>
            </p:nvSpPr>
            <p:spPr>
              <a:xfrm>
                <a:off x="3364" y="1428"/>
                <a:ext cx="406" cy="304"/>
              </a:xfrm>
              <a:custGeom>
                <a:avLst/>
                <a:gdLst/>
                <a:ahLst/>
                <a:cxnLst/>
                <a:rect l="l" t="t" r="r" b="b"/>
                <a:pathLst>
                  <a:path w="300" h="225" extrusionOk="0">
                    <a:moveTo>
                      <a:pt x="73" y="225"/>
                    </a:moveTo>
                    <a:cubicBezTo>
                      <a:pt x="73" y="225"/>
                      <a:pt x="0" y="101"/>
                      <a:pt x="73" y="67"/>
                    </a:cubicBezTo>
                    <a:cubicBezTo>
                      <a:pt x="91" y="0"/>
                      <a:pt x="182" y="17"/>
                      <a:pt x="204" y="23"/>
                    </a:cubicBezTo>
                    <a:cubicBezTo>
                      <a:pt x="226" y="29"/>
                      <a:pt x="239" y="18"/>
                      <a:pt x="239" y="18"/>
                    </a:cubicBezTo>
                    <a:cubicBezTo>
                      <a:pt x="247" y="25"/>
                      <a:pt x="247" y="39"/>
                      <a:pt x="247" y="39"/>
                    </a:cubicBezTo>
                    <a:cubicBezTo>
                      <a:pt x="264" y="16"/>
                      <a:pt x="264" y="16"/>
                      <a:pt x="264" y="16"/>
                    </a:cubicBezTo>
                    <a:cubicBezTo>
                      <a:pt x="287" y="31"/>
                      <a:pt x="300" y="67"/>
                      <a:pt x="268" y="120"/>
                    </a:cubicBezTo>
                    <a:lnTo>
                      <a:pt x="73" y="225"/>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0" name="Google Shape;2069;p15">
                <a:extLst>
                  <a:ext uri="{FF2B5EF4-FFF2-40B4-BE49-F238E27FC236}">
                    <a16:creationId xmlns:a16="http://schemas.microsoft.com/office/drawing/2014/main" id="{6EB88C55-55EB-4A10-A199-E721BAC813BF}"/>
                  </a:ext>
                </a:extLst>
              </p:cNvPr>
              <p:cNvSpPr/>
              <p:nvPr/>
            </p:nvSpPr>
            <p:spPr>
              <a:xfrm>
                <a:off x="3571" y="1749"/>
                <a:ext cx="65" cy="106"/>
              </a:xfrm>
              <a:custGeom>
                <a:avLst/>
                <a:gdLst/>
                <a:ahLst/>
                <a:cxnLst/>
                <a:rect l="l" t="t" r="r" b="b"/>
                <a:pathLst>
                  <a:path w="48" h="78" extrusionOk="0">
                    <a:moveTo>
                      <a:pt x="48" y="57"/>
                    </a:moveTo>
                    <a:cubicBezTo>
                      <a:pt x="48" y="69"/>
                      <a:pt x="38" y="78"/>
                      <a:pt x="27" y="78"/>
                    </a:cubicBezTo>
                    <a:cubicBezTo>
                      <a:pt x="21" y="78"/>
                      <a:pt x="21" y="78"/>
                      <a:pt x="21" y="78"/>
                    </a:cubicBezTo>
                    <a:cubicBezTo>
                      <a:pt x="10" y="78"/>
                      <a:pt x="0" y="69"/>
                      <a:pt x="0" y="57"/>
                    </a:cubicBezTo>
                    <a:cubicBezTo>
                      <a:pt x="0" y="21"/>
                      <a:pt x="0" y="21"/>
                      <a:pt x="0" y="21"/>
                    </a:cubicBezTo>
                    <a:cubicBezTo>
                      <a:pt x="0" y="9"/>
                      <a:pt x="10" y="0"/>
                      <a:pt x="21" y="0"/>
                    </a:cubicBezTo>
                    <a:cubicBezTo>
                      <a:pt x="27" y="0"/>
                      <a:pt x="27" y="0"/>
                      <a:pt x="27" y="0"/>
                    </a:cubicBezTo>
                    <a:cubicBezTo>
                      <a:pt x="38" y="0"/>
                      <a:pt x="48" y="9"/>
                      <a:pt x="48" y="21"/>
                    </a:cubicBezTo>
                    <a:lnTo>
                      <a:pt x="48" y="57"/>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1" name="Google Shape;2070;p15">
                <a:extLst>
                  <a:ext uri="{FF2B5EF4-FFF2-40B4-BE49-F238E27FC236}">
                    <a16:creationId xmlns:a16="http://schemas.microsoft.com/office/drawing/2014/main" id="{A8107636-D8A8-4CE3-93EC-94F156CBFBC2}"/>
                  </a:ext>
                </a:extLst>
              </p:cNvPr>
              <p:cNvSpPr/>
              <p:nvPr/>
            </p:nvSpPr>
            <p:spPr>
              <a:xfrm>
                <a:off x="3414" y="1508"/>
                <a:ext cx="326" cy="313"/>
              </a:xfrm>
              <a:custGeom>
                <a:avLst/>
                <a:gdLst/>
                <a:ahLst/>
                <a:cxnLst/>
                <a:rect l="l" t="t" r="r" b="b"/>
                <a:pathLst>
                  <a:path w="241" h="232" extrusionOk="0">
                    <a:moveTo>
                      <a:pt x="155" y="3"/>
                    </a:moveTo>
                    <a:cubicBezTo>
                      <a:pt x="95" y="8"/>
                      <a:pt x="95" y="8"/>
                      <a:pt x="95" y="8"/>
                    </a:cubicBezTo>
                    <a:cubicBezTo>
                      <a:pt x="56" y="11"/>
                      <a:pt x="27" y="47"/>
                      <a:pt x="30" y="88"/>
                    </a:cubicBezTo>
                    <a:cubicBezTo>
                      <a:pt x="31" y="105"/>
                      <a:pt x="31" y="105"/>
                      <a:pt x="31" y="105"/>
                    </a:cubicBezTo>
                    <a:cubicBezTo>
                      <a:pt x="31" y="106"/>
                      <a:pt x="31" y="106"/>
                      <a:pt x="31" y="106"/>
                    </a:cubicBezTo>
                    <a:cubicBezTo>
                      <a:pt x="30" y="106"/>
                      <a:pt x="29" y="106"/>
                      <a:pt x="27" y="106"/>
                    </a:cubicBezTo>
                    <a:cubicBezTo>
                      <a:pt x="27" y="106"/>
                      <a:pt x="27" y="106"/>
                      <a:pt x="27" y="106"/>
                    </a:cubicBezTo>
                    <a:cubicBezTo>
                      <a:pt x="11" y="107"/>
                      <a:pt x="0" y="121"/>
                      <a:pt x="1" y="137"/>
                    </a:cubicBezTo>
                    <a:cubicBezTo>
                      <a:pt x="1" y="138"/>
                      <a:pt x="1" y="138"/>
                      <a:pt x="1" y="138"/>
                    </a:cubicBezTo>
                    <a:cubicBezTo>
                      <a:pt x="2" y="154"/>
                      <a:pt x="16" y="166"/>
                      <a:pt x="31" y="165"/>
                    </a:cubicBezTo>
                    <a:cubicBezTo>
                      <a:pt x="32" y="165"/>
                      <a:pt x="32" y="165"/>
                      <a:pt x="32" y="165"/>
                    </a:cubicBezTo>
                    <a:cubicBezTo>
                      <a:pt x="33" y="164"/>
                      <a:pt x="35" y="164"/>
                      <a:pt x="36" y="164"/>
                    </a:cubicBezTo>
                    <a:cubicBezTo>
                      <a:pt x="36" y="164"/>
                      <a:pt x="36" y="164"/>
                      <a:pt x="36" y="164"/>
                    </a:cubicBezTo>
                    <a:cubicBezTo>
                      <a:pt x="41" y="203"/>
                      <a:pt x="74" y="232"/>
                      <a:pt x="112" y="229"/>
                    </a:cubicBezTo>
                    <a:cubicBezTo>
                      <a:pt x="173" y="224"/>
                      <a:pt x="173" y="224"/>
                      <a:pt x="173" y="224"/>
                    </a:cubicBezTo>
                    <a:cubicBezTo>
                      <a:pt x="212" y="221"/>
                      <a:pt x="241" y="186"/>
                      <a:pt x="238" y="145"/>
                    </a:cubicBezTo>
                    <a:cubicBezTo>
                      <a:pt x="232" y="71"/>
                      <a:pt x="232" y="71"/>
                      <a:pt x="232" y="71"/>
                    </a:cubicBezTo>
                    <a:cubicBezTo>
                      <a:pt x="229" y="30"/>
                      <a:pt x="194" y="0"/>
                      <a:pt x="155"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2" name="Google Shape;2071;p15">
                <a:extLst>
                  <a:ext uri="{FF2B5EF4-FFF2-40B4-BE49-F238E27FC236}">
                    <a16:creationId xmlns:a16="http://schemas.microsoft.com/office/drawing/2014/main" id="{FCA437B6-76ED-4763-BDA3-4BDD1FD16254}"/>
                  </a:ext>
                </a:extLst>
              </p:cNvPr>
              <p:cNvSpPr/>
              <p:nvPr/>
            </p:nvSpPr>
            <p:spPr>
              <a:xfrm>
                <a:off x="3448" y="1475"/>
                <a:ext cx="213" cy="230"/>
              </a:xfrm>
              <a:custGeom>
                <a:avLst/>
                <a:gdLst/>
                <a:ahLst/>
                <a:cxnLst/>
                <a:rect l="l" t="t" r="r" b="b"/>
                <a:pathLst>
                  <a:path w="157" h="170" extrusionOk="0">
                    <a:moveTo>
                      <a:pt x="31" y="151"/>
                    </a:moveTo>
                    <a:cubicBezTo>
                      <a:pt x="29" y="116"/>
                      <a:pt x="18" y="73"/>
                      <a:pt x="47" y="47"/>
                    </a:cubicBezTo>
                    <a:cubicBezTo>
                      <a:pt x="61" y="33"/>
                      <a:pt x="78" y="32"/>
                      <a:pt x="97" y="31"/>
                    </a:cubicBezTo>
                    <a:cubicBezTo>
                      <a:pt x="112" y="29"/>
                      <a:pt x="126" y="28"/>
                      <a:pt x="141" y="27"/>
                    </a:cubicBezTo>
                    <a:cubicBezTo>
                      <a:pt x="157" y="26"/>
                      <a:pt x="155" y="0"/>
                      <a:pt x="139" y="1"/>
                    </a:cubicBezTo>
                    <a:cubicBezTo>
                      <a:pt x="123" y="2"/>
                      <a:pt x="107" y="4"/>
                      <a:pt x="90" y="5"/>
                    </a:cubicBezTo>
                    <a:cubicBezTo>
                      <a:pt x="67" y="7"/>
                      <a:pt x="46" y="12"/>
                      <a:pt x="28" y="29"/>
                    </a:cubicBezTo>
                    <a:cubicBezTo>
                      <a:pt x="9" y="48"/>
                      <a:pt x="0" y="75"/>
                      <a:pt x="3" y="103"/>
                    </a:cubicBezTo>
                    <a:cubicBezTo>
                      <a:pt x="4" y="119"/>
                      <a:pt x="5" y="136"/>
                      <a:pt x="7" y="153"/>
                    </a:cubicBezTo>
                    <a:cubicBezTo>
                      <a:pt x="8" y="170"/>
                      <a:pt x="33" y="168"/>
                      <a:pt x="31" y="15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3" name="Google Shape;2072;p15">
                <a:extLst>
                  <a:ext uri="{FF2B5EF4-FFF2-40B4-BE49-F238E27FC236}">
                    <a16:creationId xmlns:a16="http://schemas.microsoft.com/office/drawing/2014/main" id="{51432404-1FF8-48BE-BBE3-606656B17FB7}"/>
                  </a:ext>
                </a:extLst>
              </p:cNvPr>
              <p:cNvSpPr/>
              <p:nvPr/>
            </p:nvSpPr>
            <p:spPr>
              <a:xfrm>
                <a:off x="3565" y="1653"/>
                <a:ext cx="19" cy="26"/>
              </a:xfrm>
              <a:custGeom>
                <a:avLst/>
                <a:gdLst/>
                <a:ahLst/>
                <a:cxnLst/>
                <a:rect l="l" t="t" r="r" b="b"/>
                <a:pathLst>
                  <a:path w="14" h="19" extrusionOk="0">
                    <a:moveTo>
                      <a:pt x="14" y="9"/>
                    </a:moveTo>
                    <a:cubicBezTo>
                      <a:pt x="14" y="14"/>
                      <a:pt x="11" y="18"/>
                      <a:pt x="8" y="18"/>
                    </a:cubicBezTo>
                    <a:cubicBezTo>
                      <a:pt x="4" y="19"/>
                      <a:pt x="0" y="15"/>
                      <a:pt x="0" y="10"/>
                    </a:cubicBezTo>
                    <a:cubicBezTo>
                      <a:pt x="0" y="5"/>
                      <a:pt x="2" y="0"/>
                      <a:pt x="6" y="0"/>
                    </a:cubicBezTo>
                    <a:cubicBezTo>
                      <a:pt x="10" y="0"/>
                      <a:pt x="13" y="3"/>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4" name="Google Shape;2073;p15">
                <a:extLst>
                  <a:ext uri="{FF2B5EF4-FFF2-40B4-BE49-F238E27FC236}">
                    <a16:creationId xmlns:a16="http://schemas.microsoft.com/office/drawing/2014/main" id="{26998EB8-FC1F-464D-A998-2098F7207743}"/>
                  </a:ext>
                </a:extLst>
              </p:cNvPr>
              <p:cNvSpPr/>
              <p:nvPr/>
            </p:nvSpPr>
            <p:spPr>
              <a:xfrm>
                <a:off x="3666" y="1644"/>
                <a:ext cx="20" cy="27"/>
              </a:xfrm>
              <a:custGeom>
                <a:avLst/>
                <a:gdLst/>
                <a:ahLst/>
                <a:cxnLst/>
                <a:rect l="l" t="t" r="r" b="b"/>
                <a:pathLst>
                  <a:path w="15" h="20" extrusionOk="0">
                    <a:moveTo>
                      <a:pt x="14" y="9"/>
                    </a:moveTo>
                    <a:cubicBezTo>
                      <a:pt x="15" y="15"/>
                      <a:pt x="12" y="19"/>
                      <a:pt x="8" y="19"/>
                    </a:cubicBezTo>
                    <a:cubicBezTo>
                      <a:pt x="5" y="20"/>
                      <a:pt x="1" y="16"/>
                      <a:pt x="1" y="11"/>
                    </a:cubicBezTo>
                    <a:cubicBezTo>
                      <a:pt x="0" y="5"/>
                      <a:pt x="3" y="1"/>
                      <a:pt x="7" y="1"/>
                    </a:cubicBezTo>
                    <a:cubicBezTo>
                      <a:pt x="11" y="0"/>
                      <a:pt x="14"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5" name="Google Shape;2074;p15">
                <a:extLst>
                  <a:ext uri="{FF2B5EF4-FFF2-40B4-BE49-F238E27FC236}">
                    <a16:creationId xmlns:a16="http://schemas.microsoft.com/office/drawing/2014/main" id="{288F43C9-C046-4442-8BA7-A38AB90A45DF}"/>
                  </a:ext>
                </a:extLst>
              </p:cNvPr>
              <p:cNvSpPr/>
              <p:nvPr/>
            </p:nvSpPr>
            <p:spPr>
              <a:xfrm>
                <a:off x="3647" y="1597"/>
                <a:ext cx="50" cy="24"/>
              </a:xfrm>
              <a:custGeom>
                <a:avLst/>
                <a:gdLst/>
                <a:ahLst/>
                <a:cxnLst/>
                <a:rect l="l" t="t" r="r" b="b"/>
                <a:pathLst>
                  <a:path w="37" h="18" extrusionOk="0">
                    <a:moveTo>
                      <a:pt x="35" y="11"/>
                    </a:moveTo>
                    <a:cubicBezTo>
                      <a:pt x="25" y="0"/>
                      <a:pt x="10" y="0"/>
                      <a:pt x="2" y="13"/>
                    </a:cubicBezTo>
                    <a:cubicBezTo>
                      <a:pt x="0" y="16"/>
                      <a:pt x="5" y="18"/>
                      <a:pt x="6" y="16"/>
                    </a:cubicBezTo>
                    <a:cubicBezTo>
                      <a:pt x="13" y="6"/>
                      <a:pt x="24" y="6"/>
                      <a:pt x="31" y="14"/>
                    </a:cubicBezTo>
                    <a:cubicBezTo>
                      <a:pt x="34" y="17"/>
                      <a:pt x="37" y="13"/>
                      <a:pt x="35"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6" name="Google Shape;2075;p15">
                <a:extLst>
                  <a:ext uri="{FF2B5EF4-FFF2-40B4-BE49-F238E27FC236}">
                    <a16:creationId xmlns:a16="http://schemas.microsoft.com/office/drawing/2014/main" id="{30C6A65F-8EB7-4AB3-B164-08EF76FF1822}"/>
                  </a:ext>
                </a:extLst>
              </p:cNvPr>
              <p:cNvSpPr/>
              <p:nvPr/>
            </p:nvSpPr>
            <p:spPr>
              <a:xfrm>
                <a:off x="3544" y="1603"/>
                <a:ext cx="52" cy="27"/>
              </a:xfrm>
              <a:custGeom>
                <a:avLst/>
                <a:gdLst/>
                <a:ahLst/>
                <a:cxnLst/>
                <a:rect l="l" t="t" r="r" b="b"/>
                <a:pathLst>
                  <a:path w="38" h="20" extrusionOk="0">
                    <a:moveTo>
                      <a:pt x="7" y="17"/>
                    </a:moveTo>
                    <a:cubicBezTo>
                      <a:pt x="13" y="8"/>
                      <a:pt x="24" y="6"/>
                      <a:pt x="32" y="15"/>
                    </a:cubicBezTo>
                    <a:cubicBezTo>
                      <a:pt x="34" y="17"/>
                      <a:pt x="38" y="14"/>
                      <a:pt x="35" y="11"/>
                    </a:cubicBezTo>
                    <a:cubicBezTo>
                      <a:pt x="25" y="0"/>
                      <a:pt x="10" y="2"/>
                      <a:pt x="2" y="15"/>
                    </a:cubicBezTo>
                    <a:cubicBezTo>
                      <a:pt x="0" y="17"/>
                      <a:pt x="5" y="20"/>
                      <a:pt x="7" y="1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7" name="Google Shape;2076;p15">
                <a:extLst>
                  <a:ext uri="{FF2B5EF4-FFF2-40B4-BE49-F238E27FC236}">
                    <a16:creationId xmlns:a16="http://schemas.microsoft.com/office/drawing/2014/main" id="{6126FE71-9CEA-4F38-BF5E-B47184A7C7B1}"/>
                  </a:ext>
                </a:extLst>
              </p:cNvPr>
              <p:cNvSpPr/>
              <p:nvPr/>
            </p:nvSpPr>
            <p:spPr>
              <a:xfrm>
                <a:off x="3450" y="1466"/>
                <a:ext cx="274" cy="181"/>
              </a:xfrm>
              <a:custGeom>
                <a:avLst/>
                <a:gdLst/>
                <a:ahLst/>
                <a:cxnLst/>
                <a:rect l="l" t="t" r="r" b="b"/>
                <a:pathLst>
                  <a:path w="203" h="134" extrusionOk="0">
                    <a:moveTo>
                      <a:pt x="199" y="13"/>
                    </a:moveTo>
                    <a:cubicBezTo>
                      <a:pt x="199" y="13"/>
                      <a:pt x="203" y="52"/>
                      <a:pt x="125" y="58"/>
                    </a:cubicBezTo>
                    <a:cubicBezTo>
                      <a:pt x="47" y="65"/>
                      <a:pt x="18" y="63"/>
                      <a:pt x="24" y="134"/>
                    </a:cubicBezTo>
                    <a:cubicBezTo>
                      <a:pt x="24" y="134"/>
                      <a:pt x="0" y="31"/>
                      <a:pt x="67" y="15"/>
                    </a:cubicBezTo>
                    <a:cubicBezTo>
                      <a:pt x="134" y="0"/>
                      <a:pt x="161" y="31"/>
                      <a:pt x="199" y="1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8" name="Google Shape;2077;p15">
                <a:extLst>
                  <a:ext uri="{FF2B5EF4-FFF2-40B4-BE49-F238E27FC236}">
                    <a16:creationId xmlns:a16="http://schemas.microsoft.com/office/drawing/2014/main" id="{B76E3D06-024C-4D16-8E97-A32DDF15BF3B}"/>
                  </a:ext>
                </a:extLst>
              </p:cNvPr>
              <p:cNvSpPr/>
              <p:nvPr/>
            </p:nvSpPr>
            <p:spPr>
              <a:xfrm>
                <a:off x="3593" y="1726"/>
                <a:ext cx="78" cy="30"/>
              </a:xfrm>
              <a:custGeom>
                <a:avLst/>
                <a:gdLst/>
                <a:ahLst/>
                <a:cxnLst/>
                <a:rect l="l" t="t" r="r" b="b"/>
                <a:pathLst>
                  <a:path w="58" h="22" extrusionOk="0">
                    <a:moveTo>
                      <a:pt x="2" y="9"/>
                    </a:moveTo>
                    <a:cubicBezTo>
                      <a:pt x="19" y="22"/>
                      <a:pt x="41" y="21"/>
                      <a:pt x="56" y="5"/>
                    </a:cubicBezTo>
                    <a:cubicBezTo>
                      <a:pt x="58" y="3"/>
                      <a:pt x="55" y="0"/>
                      <a:pt x="53" y="2"/>
                    </a:cubicBezTo>
                    <a:cubicBezTo>
                      <a:pt x="40" y="16"/>
                      <a:pt x="20" y="18"/>
                      <a:pt x="5" y="5"/>
                    </a:cubicBezTo>
                    <a:cubicBezTo>
                      <a:pt x="3" y="3"/>
                      <a:pt x="0" y="7"/>
                      <a:pt x="2" y="9"/>
                    </a:cubicBezTo>
                    <a:close/>
                  </a:path>
                </a:pathLst>
              </a:custGeom>
              <a:solidFill>
                <a:srgbClr val="E56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9" name="Google Shape;2078;p15">
                <a:extLst>
                  <a:ext uri="{FF2B5EF4-FFF2-40B4-BE49-F238E27FC236}">
                    <a16:creationId xmlns:a16="http://schemas.microsoft.com/office/drawing/2014/main" id="{FE9B324F-F801-40DA-B431-A0508DF283B1}"/>
                  </a:ext>
                </a:extLst>
              </p:cNvPr>
              <p:cNvSpPr/>
              <p:nvPr/>
            </p:nvSpPr>
            <p:spPr>
              <a:xfrm>
                <a:off x="4876" y="2785"/>
                <a:ext cx="23" cy="92"/>
              </a:xfrm>
              <a:custGeom>
                <a:avLst/>
                <a:gdLst/>
                <a:ahLst/>
                <a:cxnLst/>
                <a:rect l="l" t="t" r="r" b="b"/>
                <a:pathLst>
                  <a:path w="23" h="92" extrusionOk="0">
                    <a:moveTo>
                      <a:pt x="12" y="92"/>
                    </a:moveTo>
                    <a:lnTo>
                      <a:pt x="23" y="44"/>
                    </a:lnTo>
                    <a:lnTo>
                      <a:pt x="0" y="0"/>
                    </a:lnTo>
                    <a:lnTo>
                      <a:pt x="12" y="92"/>
                    </a:lnTo>
                    <a:close/>
                  </a:path>
                </a:pathLst>
              </a:custGeom>
              <a:solidFill>
                <a:srgbClr val="8F8F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0" name="Google Shape;2079;p15">
                <a:extLst>
                  <a:ext uri="{FF2B5EF4-FFF2-40B4-BE49-F238E27FC236}">
                    <a16:creationId xmlns:a16="http://schemas.microsoft.com/office/drawing/2014/main" id="{65223DE3-C025-4F49-ACC2-AD18CB1C9417}"/>
                  </a:ext>
                </a:extLst>
              </p:cNvPr>
              <p:cNvSpPr/>
              <p:nvPr/>
            </p:nvSpPr>
            <p:spPr>
              <a:xfrm>
                <a:off x="4236" y="2669"/>
                <a:ext cx="663" cy="457"/>
              </a:xfrm>
              <a:custGeom>
                <a:avLst/>
                <a:gdLst/>
                <a:ahLst/>
                <a:cxnLst/>
                <a:rect l="l" t="t" r="r" b="b"/>
                <a:pathLst>
                  <a:path w="663" h="457" extrusionOk="0">
                    <a:moveTo>
                      <a:pt x="663" y="160"/>
                    </a:moveTo>
                    <a:lnTo>
                      <a:pt x="494" y="457"/>
                    </a:lnTo>
                    <a:lnTo>
                      <a:pt x="433" y="431"/>
                    </a:lnTo>
                    <a:lnTo>
                      <a:pt x="301" y="374"/>
                    </a:lnTo>
                    <a:lnTo>
                      <a:pt x="0" y="327"/>
                    </a:lnTo>
                    <a:lnTo>
                      <a:pt x="196" y="0"/>
                    </a:lnTo>
                    <a:lnTo>
                      <a:pt x="421" y="0"/>
                    </a:lnTo>
                    <a:lnTo>
                      <a:pt x="418" y="85"/>
                    </a:lnTo>
                    <a:lnTo>
                      <a:pt x="456" y="8"/>
                    </a:lnTo>
                    <a:lnTo>
                      <a:pt x="636" y="81"/>
                    </a:lnTo>
                    <a:lnTo>
                      <a:pt x="663" y="160"/>
                    </a:lnTo>
                    <a:close/>
                  </a:path>
                </a:pathLst>
              </a:custGeom>
              <a:solidFill>
                <a:srgbClr val="F3E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1" name="Google Shape;2080;p15">
                <a:extLst>
                  <a:ext uri="{FF2B5EF4-FFF2-40B4-BE49-F238E27FC236}">
                    <a16:creationId xmlns:a16="http://schemas.microsoft.com/office/drawing/2014/main" id="{236EF6C5-AFF7-4042-A64A-9FB6CB40A79F}"/>
                  </a:ext>
                </a:extLst>
              </p:cNvPr>
              <p:cNvSpPr/>
              <p:nvPr/>
            </p:nvSpPr>
            <p:spPr>
              <a:xfrm>
                <a:off x="4236" y="2669"/>
                <a:ext cx="663" cy="457"/>
              </a:xfrm>
              <a:custGeom>
                <a:avLst/>
                <a:gdLst/>
                <a:ahLst/>
                <a:cxnLst/>
                <a:rect l="l" t="t" r="r" b="b"/>
                <a:pathLst>
                  <a:path w="663" h="457" extrusionOk="0">
                    <a:moveTo>
                      <a:pt x="663" y="160"/>
                    </a:moveTo>
                    <a:lnTo>
                      <a:pt x="494" y="457"/>
                    </a:lnTo>
                    <a:lnTo>
                      <a:pt x="433" y="431"/>
                    </a:lnTo>
                    <a:lnTo>
                      <a:pt x="301" y="374"/>
                    </a:lnTo>
                    <a:lnTo>
                      <a:pt x="0" y="327"/>
                    </a:lnTo>
                    <a:lnTo>
                      <a:pt x="196" y="0"/>
                    </a:lnTo>
                    <a:lnTo>
                      <a:pt x="421" y="0"/>
                    </a:lnTo>
                    <a:lnTo>
                      <a:pt x="418" y="85"/>
                    </a:lnTo>
                    <a:lnTo>
                      <a:pt x="456" y="8"/>
                    </a:lnTo>
                    <a:lnTo>
                      <a:pt x="636" y="81"/>
                    </a:lnTo>
                    <a:lnTo>
                      <a:pt x="663" y="160"/>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2" name="Google Shape;2081;p15">
                <a:extLst>
                  <a:ext uri="{FF2B5EF4-FFF2-40B4-BE49-F238E27FC236}">
                    <a16:creationId xmlns:a16="http://schemas.microsoft.com/office/drawing/2014/main" id="{482CA348-C128-42A3-A2D1-997CFB6DBD8D}"/>
                  </a:ext>
                </a:extLst>
              </p:cNvPr>
              <p:cNvSpPr/>
              <p:nvPr/>
            </p:nvSpPr>
            <p:spPr>
              <a:xfrm>
                <a:off x="4669" y="2750"/>
                <a:ext cx="230" cy="376"/>
              </a:xfrm>
              <a:custGeom>
                <a:avLst/>
                <a:gdLst/>
                <a:ahLst/>
                <a:cxnLst/>
                <a:rect l="l" t="t" r="r" b="b"/>
                <a:pathLst>
                  <a:path w="230" h="376" extrusionOk="0">
                    <a:moveTo>
                      <a:pt x="230" y="79"/>
                    </a:moveTo>
                    <a:lnTo>
                      <a:pt x="61" y="376"/>
                    </a:lnTo>
                    <a:lnTo>
                      <a:pt x="0" y="350"/>
                    </a:lnTo>
                    <a:lnTo>
                      <a:pt x="203" y="0"/>
                    </a:lnTo>
                    <a:lnTo>
                      <a:pt x="230" y="79"/>
                    </a:lnTo>
                    <a:close/>
                  </a:path>
                </a:pathLst>
              </a:custGeom>
              <a:solidFill>
                <a:srgbClr val="C2BA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3" name="Google Shape;2082;p15">
                <a:extLst>
                  <a:ext uri="{FF2B5EF4-FFF2-40B4-BE49-F238E27FC236}">
                    <a16:creationId xmlns:a16="http://schemas.microsoft.com/office/drawing/2014/main" id="{24724C50-CD4D-4A6B-B1BE-BF6251FBB109}"/>
                  </a:ext>
                </a:extLst>
              </p:cNvPr>
              <p:cNvSpPr/>
              <p:nvPr/>
            </p:nvSpPr>
            <p:spPr>
              <a:xfrm>
                <a:off x="4467" y="2669"/>
                <a:ext cx="207" cy="370"/>
              </a:xfrm>
              <a:custGeom>
                <a:avLst/>
                <a:gdLst/>
                <a:ahLst/>
                <a:cxnLst/>
                <a:rect l="l" t="t" r="r" b="b"/>
                <a:pathLst>
                  <a:path w="207" h="370" extrusionOk="0">
                    <a:moveTo>
                      <a:pt x="0" y="354"/>
                    </a:moveTo>
                    <a:lnTo>
                      <a:pt x="190" y="0"/>
                    </a:lnTo>
                    <a:lnTo>
                      <a:pt x="207" y="45"/>
                    </a:lnTo>
                    <a:lnTo>
                      <a:pt x="41" y="370"/>
                    </a:lnTo>
                    <a:lnTo>
                      <a:pt x="0" y="354"/>
                    </a:lnTo>
                    <a:close/>
                  </a:path>
                </a:pathLst>
              </a:custGeom>
              <a:solidFill>
                <a:srgbClr val="C2BA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4" name="Google Shape;2083;p15">
                <a:extLst>
                  <a:ext uri="{FF2B5EF4-FFF2-40B4-BE49-F238E27FC236}">
                    <a16:creationId xmlns:a16="http://schemas.microsoft.com/office/drawing/2014/main" id="{C966CDBD-DC00-49BA-98CC-335DF9090E9B}"/>
                  </a:ext>
                </a:extLst>
              </p:cNvPr>
              <p:cNvSpPr/>
              <p:nvPr/>
            </p:nvSpPr>
            <p:spPr>
              <a:xfrm>
                <a:off x="4178" y="2433"/>
                <a:ext cx="324" cy="308"/>
              </a:xfrm>
              <a:custGeom>
                <a:avLst/>
                <a:gdLst/>
                <a:ahLst/>
                <a:cxnLst/>
                <a:rect l="l" t="t" r="r" b="b"/>
                <a:pathLst>
                  <a:path w="240" h="228" extrusionOk="0">
                    <a:moveTo>
                      <a:pt x="170" y="5"/>
                    </a:moveTo>
                    <a:cubicBezTo>
                      <a:pt x="110" y="2"/>
                      <a:pt x="110" y="2"/>
                      <a:pt x="110" y="2"/>
                    </a:cubicBezTo>
                    <a:cubicBezTo>
                      <a:pt x="71" y="0"/>
                      <a:pt x="37" y="32"/>
                      <a:pt x="35" y="73"/>
                    </a:cubicBezTo>
                    <a:cubicBezTo>
                      <a:pt x="35" y="90"/>
                      <a:pt x="35" y="90"/>
                      <a:pt x="35" y="90"/>
                    </a:cubicBezTo>
                    <a:cubicBezTo>
                      <a:pt x="34" y="91"/>
                      <a:pt x="34" y="91"/>
                      <a:pt x="34" y="91"/>
                    </a:cubicBezTo>
                    <a:cubicBezTo>
                      <a:pt x="33" y="90"/>
                      <a:pt x="32" y="90"/>
                      <a:pt x="31" y="90"/>
                    </a:cubicBezTo>
                    <a:cubicBezTo>
                      <a:pt x="30" y="90"/>
                      <a:pt x="30" y="90"/>
                      <a:pt x="30" y="90"/>
                    </a:cubicBezTo>
                    <a:cubicBezTo>
                      <a:pt x="14" y="89"/>
                      <a:pt x="1" y="102"/>
                      <a:pt x="1" y="118"/>
                    </a:cubicBezTo>
                    <a:cubicBezTo>
                      <a:pt x="0" y="119"/>
                      <a:pt x="0" y="119"/>
                      <a:pt x="0" y="119"/>
                    </a:cubicBezTo>
                    <a:cubicBezTo>
                      <a:pt x="0" y="135"/>
                      <a:pt x="12" y="148"/>
                      <a:pt x="27" y="149"/>
                    </a:cubicBezTo>
                    <a:cubicBezTo>
                      <a:pt x="28" y="149"/>
                      <a:pt x="28" y="149"/>
                      <a:pt x="28" y="149"/>
                    </a:cubicBezTo>
                    <a:cubicBezTo>
                      <a:pt x="29" y="149"/>
                      <a:pt x="30" y="149"/>
                      <a:pt x="32" y="149"/>
                    </a:cubicBezTo>
                    <a:cubicBezTo>
                      <a:pt x="32" y="149"/>
                      <a:pt x="32" y="149"/>
                      <a:pt x="32" y="149"/>
                    </a:cubicBezTo>
                    <a:cubicBezTo>
                      <a:pt x="31" y="189"/>
                      <a:pt x="61" y="222"/>
                      <a:pt x="99" y="224"/>
                    </a:cubicBezTo>
                    <a:cubicBezTo>
                      <a:pt x="160" y="227"/>
                      <a:pt x="160" y="227"/>
                      <a:pt x="160" y="227"/>
                    </a:cubicBezTo>
                    <a:cubicBezTo>
                      <a:pt x="199" y="228"/>
                      <a:pt x="232" y="197"/>
                      <a:pt x="234" y="156"/>
                    </a:cubicBezTo>
                    <a:cubicBezTo>
                      <a:pt x="238" y="82"/>
                      <a:pt x="238" y="82"/>
                      <a:pt x="238" y="82"/>
                    </a:cubicBezTo>
                    <a:cubicBezTo>
                      <a:pt x="240" y="41"/>
                      <a:pt x="210" y="6"/>
                      <a:pt x="170" y="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5" name="Google Shape;2084;p15">
                <a:extLst>
                  <a:ext uri="{FF2B5EF4-FFF2-40B4-BE49-F238E27FC236}">
                    <a16:creationId xmlns:a16="http://schemas.microsoft.com/office/drawing/2014/main" id="{E7552EA1-13FF-4F76-A535-7019A4D8FB5C}"/>
                  </a:ext>
                </a:extLst>
              </p:cNvPr>
              <p:cNvSpPr/>
              <p:nvPr/>
            </p:nvSpPr>
            <p:spPr>
              <a:xfrm>
                <a:off x="4222" y="2406"/>
                <a:ext cx="228" cy="209"/>
              </a:xfrm>
              <a:custGeom>
                <a:avLst/>
                <a:gdLst/>
                <a:ahLst/>
                <a:cxnLst/>
                <a:rect l="l" t="t" r="r" b="b"/>
                <a:pathLst>
                  <a:path w="168" h="155" extrusionOk="0">
                    <a:moveTo>
                      <a:pt x="26" y="138"/>
                    </a:moveTo>
                    <a:cubicBezTo>
                      <a:pt x="27" y="103"/>
                      <a:pt x="22" y="59"/>
                      <a:pt x="54" y="37"/>
                    </a:cubicBezTo>
                    <a:cubicBezTo>
                      <a:pt x="70" y="25"/>
                      <a:pt x="87" y="26"/>
                      <a:pt x="106" y="27"/>
                    </a:cubicBezTo>
                    <a:cubicBezTo>
                      <a:pt x="120" y="28"/>
                      <a:pt x="135" y="28"/>
                      <a:pt x="150" y="29"/>
                    </a:cubicBezTo>
                    <a:cubicBezTo>
                      <a:pt x="166" y="30"/>
                      <a:pt x="168" y="5"/>
                      <a:pt x="151" y="3"/>
                    </a:cubicBezTo>
                    <a:cubicBezTo>
                      <a:pt x="135" y="2"/>
                      <a:pt x="119" y="2"/>
                      <a:pt x="103" y="1"/>
                    </a:cubicBezTo>
                    <a:cubicBezTo>
                      <a:pt x="79" y="0"/>
                      <a:pt x="58" y="2"/>
                      <a:pt x="38" y="17"/>
                    </a:cubicBezTo>
                    <a:cubicBezTo>
                      <a:pt x="16" y="33"/>
                      <a:pt x="4" y="59"/>
                      <a:pt x="3" y="87"/>
                    </a:cubicBezTo>
                    <a:cubicBezTo>
                      <a:pt x="2" y="103"/>
                      <a:pt x="2" y="120"/>
                      <a:pt x="1" y="137"/>
                    </a:cubicBezTo>
                    <a:cubicBezTo>
                      <a:pt x="0" y="154"/>
                      <a:pt x="25" y="155"/>
                      <a:pt x="26" y="138"/>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6" name="Google Shape;2085;p15">
                <a:extLst>
                  <a:ext uri="{FF2B5EF4-FFF2-40B4-BE49-F238E27FC236}">
                    <a16:creationId xmlns:a16="http://schemas.microsoft.com/office/drawing/2014/main" id="{327BF211-EC96-497F-96CD-7E31A0D83691}"/>
                  </a:ext>
                </a:extLst>
              </p:cNvPr>
              <p:cNvSpPr/>
              <p:nvPr/>
            </p:nvSpPr>
            <p:spPr>
              <a:xfrm>
                <a:off x="4237" y="2399"/>
                <a:ext cx="271" cy="161"/>
              </a:xfrm>
              <a:custGeom>
                <a:avLst/>
                <a:gdLst/>
                <a:ahLst/>
                <a:cxnLst/>
                <a:rect l="l" t="t" r="r" b="b"/>
                <a:pathLst>
                  <a:path w="200" h="119" extrusionOk="0">
                    <a:moveTo>
                      <a:pt x="200" y="21"/>
                    </a:moveTo>
                    <a:cubicBezTo>
                      <a:pt x="200" y="21"/>
                      <a:pt x="199" y="60"/>
                      <a:pt x="121" y="57"/>
                    </a:cubicBezTo>
                    <a:cubicBezTo>
                      <a:pt x="42" y="53"/>
                      <a:pt x="14" y="47"/>
                      <a:pt x="11" y="119"/>
                    </a:cubicBezTo>
                    <a:cubicBezTo>
                      <a:pt x="11" y="119"/>
                      <a:pt x="0" y="13"/>
                      <a:pt x="69" y="6"/>
                    </a:cubicBezTo>
                    <a:cubicBezTo>
                      <a:pt x="138" y="0"/>
                      <a:pt x="161" y="34"/>
                      <a:pt x="200" y="2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7" name="Google Shape;2086;p15">
                <a:extLst>
                  <a:ext uri="{FF2B5EF4-FFF2-40B4-BE49-F238E27FC236}">
                    <a16:creationId xmlns:a16="http://schemas.microsoft.com/office/drawing/2014/main" id="{92C6B82C-B9F2-413D-96D2-16E723045B14}"/>
                  </a:ext>
                </a:extLst>
              </p:cNvPr>
              <p:cNvSpPr/>
              <p:nvPr/>
            </p:nvSpPr>
            <p:spPr>
              <a:xfrm>
                <a:off x="4160" y="2350"/>
                <a:ext cx="373" cy="346"/>
              </a:xfrm>
              <a:custGeom>
                <a:avLst/>
                <a:gdLst/>
                <a:ahLst/>
                <a:cxnLst/>
                <a:rect l="l" t="t" r="r" b="b"/>
                <a:pathLst>
                  <a:path w="276" h="256" extrusionOk="0">
                    <a:moveTo>
                      <a:pt x="32" y="207"/>
                    </a:moveTo>
                    <a:cubicBezTo>
                      <a:pt x="16" y="159"/>
                      <a:pt x="0" y="85"/>
                      <a:pt x="50" y="65"/>
                    </a:cubicBezTo>
                    <a:cubicBezTo>
                      <a:pt x="71" y="0"/>
                      <a:pt x="161" y="21"/>
                      <a:pt x="182" y="28"/>
                    </a:cubicBezTo>
                    <a:cubicBezTo>
                      <a:pt x="204" y="36"/>
                      <a:pt x="218" y="25"/>
                      <a:pt x="218" y="25"/>
                    </a:cubicBezTo>
                    <a:cubicBezTo>
                      <a:pt x="225" y="32"/>
                      <a:pt x="225" y="46"/>
                      <a:pt x="225" y="46"/>
                    </a:cubicBezTo>
                    <a:cubicBezTo>
                      <a:pt x="243" y="25"/>
                      <a:pt x="243" y="25"/>
                      <a:pt x="243" y="25"/>
                    </a:cubicBezTo>
                    <a:cubicBezTo>
                      <a:pt x="265" y="40"/>
                      <a:pt x="276" y="77"/>
                      <a:pt x="242" y="128"/>
                    </a:cubicBezTo>
                    <a:cubicBezTo>
                      <a:pt x="233" y="170"/>
                      <a:pt x="233" y="170"/>
                      <a:pt x="233" y="170"/>
                    </a:cubicBezTo>
                    <a:cubicBezTo>
                      <a:pt x="182" y="231"/>
                      <a:pt x="182" y="231"/>
                      <a:pt x="182" y="231"/>
                    </a:cubicBezTo>
                    <a:cubicBezTo>
                      <a:pt x="168" y="247"/>
                      <a:pt x="148" y="256"/>
                      <a:pt x="127" y="255"/>
                    </a:cubicBezTo>
                    <a:cubicBezTo>
                      <a:pt x="93" y="253"/>
                      <a:pt x="93" y="253"/>
                      <a:pt x="93" y="253"/>
                    </a:cubicBezTo>
                    <a:cubicBezTo>
                      <a:pt x="65" y="252"/>
                      <a:pt x="41" y="233"/>
                      <a:pt x="32" y="20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8" name="Google Shape;2087;p15">
                <a:extLst>
                  <a:ext uri="{FF2B5EF4-FFF2-40B4-BE49-F238E27FC236}">
                    <a16:creationId xmlns:a16="http://schemas.microsoft.com/office/drawing/2014/main" id="{2CD0D25B-770F-4DA2-8A16-47C664F52B53}"/>
                  </a:ext>
                </a:extLst>
              </p:cNvPr>
              <p:cNvSpPr/>
              <p:nvPr/>
            </p:nvSpPr>
            <p:spPr>
              <a:xfrm>
                <a:off x="4413" y="2557"/>
                <a:ext cx="85" cy="85"/>
              </a:xfrm>
              <a:custGeom>
                <a:avLst/>
                <a:gdLst/>
                <a:ahLst/>
                <a:cxnLst/>
                <a:rect l="l" t="t" r="r" b="b"/>
                <a:pathLst>
                  <a:path w="63" h="63" extrusionOk="0">
                    <a:moveTo>
                      <a:pt x="61" y="35"/>
                    </a:moveTo>
                    <a:cubicBezTo>
                      <a:pt x="59" y="52"/>
                      <a:pt x="44" y="63"/>
                      <a:pt x="27" y="61"/>
                    </a:cubicBezTo>
                    <a:cubicBezTo>
                      <a:pt x="11" y="59"/>
                      <a:pt x="0" y="44"/>
                      <a:pt x="2" y="28"/>
                    </a:cubicBezTo>
                    <a:cubicBezTo>
                      <a:pt x="4" y="12"/>
                      <a:pt x="19" y="0"/>
                      <a:pt x="35" y="2"/>
                    </a:cubicBezTo>
                    <a:cubicBezTo>
                      <a:pt x="51" y="4"/>
                      <a:pt x="63" y="19"/>
                      <a:pt x="61" y="3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9" name="Google Shape;2088;p15">
                <a:extLst>
                  <a:ext uri="{FF2B5EF4-FFF2-40B4-BE49-F238E27FC236}">
                    <a16:creationId xmlns:a16="http://schemas.microsoft.com/office/drawing/2014/main" id="{1329E9FE-BD50-43A3-BC50-DEF2332F304B}"/>
                  </a:ext>
                </a:extLst>
              </p:cNvPr>
              <p:cNvSpPr/>
              <p:nvPr/>
            </p:nvSpPr>
            <p:spPr>
              <a:xfrm>
                <a:off x="4765" y="3173"/>
                <a:ext cx="220" cy="178"/>
              </a:xfrm>
              <a:custGeom>
                <a:avLst/>
                <a:gdLst/>
                <a:ahLst/>
                <a:cxnLst/>
                <a:rect l="l" t="t" r="r" b="b"/>
                <a:pathLst>
                  <a:path w="163" h="132" extrusionOk="0">
                    <a:moveTo>
                      <a:pt x="163" y="18"/>
                    </a:moveTo>
                    <a:cubicBezTo>
                      <a:pt x="159" y="15"/>
                      <a:pt x="159" y="15"/>
                      <a:pt x="159" y="15"/>
                    </a:cubicBezTo>
                    <a:cubicBezTo>
                      <a:pt x="146" y="0"/>
                      <a:pt x="123" y="0"/>
                      <a:pt x="109" y="13"/>
                    </a:cubicBezTo>
                    <a:cubicBezTo>
                      <a:pt x="87" y="34"/>
                      <a:pt x="87" y="34"/>
                      <a:pt x="87" y="34"/>
                    </a:cubicBezTo>
                    <a:cubicBezTo>
                      <a:pt x="82" y="38"/>
                      <a:pt x="74" y="38"/>
                      <a:pt x="69" y="33"/>
                    </a:cubicBezTo>
                    <a:cubicBezTo>
                      <a:pt x="69" y="33"/>
                      <a:pt x="69" y="33"/>
                      <a:pt x="69" y="33"/>
                    </a:cubicBezTo>
                    <a:cubicBezTo>
                      <a:pt x="64" y="28"/>
                      <a:pt x="56" y="28"/>
                      <a:pt x="51" y="32"/>
                    </a:cubicBezTo>
                    <a:cubicBezTo>
                      <a:pt x="6" y="75"/>
                      <a:pt x="6" y="75"/>
                      <a:pt x="6" y="75"/>
                    </a:cubicBezTo>
                    <a:cubicBezTo>
                      <a:pt x="1" y="79"/>
                      <a:pt x="0" y="87"/>
                      <a:pt x="5" y="92"/>
                    </a:cubicBezTo>
                    <a:cubicBezTo>
                      <a:pt x="42" y="132"/>
                      <a:pt x="42" y="132"/>
                      <a:pt x="42" y="132"/>
                    </a:cubicBezTo>
                    <a:cubicBezTo>
                      <a:pt x="83" y="93"/>
                      <a:pt x="83" y="93"/>
                      <a:pt x="83" y="93"/>
                    </a:cubicBezTo>
                    <a:cubicBezTo>
                      <a:pt x="78" y="88"/>
                      <a:pt x="78" y="88"/>
                      <a:pt x="78" y="88"/>
                    </a:cubicBezTo>
                    <a:cubicBezTo>
                      <a:pt x="93" y="83"/>
                      <a:pt x="93" y="83"/>
                      <a:pt x="93" y="83"/>
                    </a:cubicBezTo>
                    <a:lnTo>
                      <a:pt x="163" y="18"/>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0" name="Google Shape;2089;p15">
                <a:extLst>
                  <a:ext uri="{FF2B5EF4-FFF2-40B4-BE49-F238E27FC236}">
                    <a16:creationId xmlns:a16="http://schemas.microsoft.com/office/drawing/2014/main" id="{B4D928B2-AD55-4603-B4F3-81C43FF5FEE1}"/>
                  </a:ext>
                </a:extLst>
              </p:cNvPr>
              <p:cNvSpPr/>
              <p:nvPr/>
            </p:nvSpPr>
            <p:spPr>
              <a:xfrm>
                <a:off x="4359" y="3011"/>
                <a:ext cx="510" cy="299"/>
              </a:xfrm>
              <a:custGeom>
                <a:avLst/>
                <a:gdLst/>
                <a:ahLst/>
                <a:cxnLst/>
                <a:rect l="l" t="t" r="r" b="b"/>
                <a:pathLst>
                  <a:path w="377" h="221" extrusionOk="0">
                    <a:moveTo>
                      <a:pt x="377" y="157"/>
                    </a:moveTo>
                    <a:cubicBezTo>
                      <a:pt x="235" y="14"/>
                      <a:pt x="235" y="14"/>
                      <a:pt x="235" y="14"/>
                    </a:cubicBezTo>
                    <a:cubicBezTo>
                      <a:pt x="226" y="5"/>
                      <a:pt x="214" y="0"/>
                      <a:pt x="201" y="0"/>
                    </a:cubicBezTo>
                    <a:cubicBezTo>
                      <a:pt x="0" y="0"/>
                      <a:pt x="0" y="0"/>
                      <a:pt x="0" y="0"/>
                    </a:cubicBezTo>
                    <a:cubicBezTo>
                      <a:pt x="0" y="91"/>
                      <a:pt x="0" y="91"/>
                      <a:pt x="0" y="91"/>
                    </a:cubicBezTo>
                    <a:cubicBezTo>
                      <a:pt x="174" y="91"/>
                      <a:pt x="174" y="91"/>
                      <a:pt x="174" y="91"/>
                    </a:cubicBezTo>
                    <a:cubicBezTo>
                      <a:pt x="179" y="91"/>
                      <a:pt x="185" y="93"/>
                      <a:pt x="189" y="97"/>
                    </a:cubicBezTo>
                    <a:cubicBezTo>
                      <a:pt x="313" y="221"/>
                      <a:pt x="313" y="221"/>
                      <a:pt x="313" y="221"/>
                    </a:cubicBezTo>
                    <a:lnTo>
                      <a:pt x="377" y="157"/>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1" name="Google Shape;2090;p15">
                <a:extLst>
                  <a:ext uri="{FF2B5EF4-FFF2-40B4-BE49-F238E27FC236}">
                    <a16:creationId xmlns:a16="http://schemas.microsoft.com/office/drawing/2014/main" id="{7F3B9B90-C420-4FF1-8B87-F9040CD9C0D9}"/>
                  </a:ext>
                </a:extLst>
              </p:cNvPr>
              <p:cNvSpPr/>
              <p:nvPr/>
            </p:nvSpPr>
            <p:spPr>
              <a:xfrm>
                <a:off x="4228" y="2996"/>
                <a:ext cx="257" cy="138"/>
              </a:xfrm>
              <a:custGeom>
                <a:avLst/>
                <a:gdLst/>
                <a:ahLst/>
                <a:cxnLst/>
                <a:rect l="l" t="t" r="r" b="b"/>
                <a:pathLst>
                  <a:path w="190" h="102" extrusionOk="0">
                    <a:moveTo>
                      <a:pt x="190" y="57"/>
                    </a:moveTo>
                    <a:cubicBezTo>
                      <a:pt x="190" y="82"/>
                      <a:pt x="171" y="102"/>
                      <a:pt x="146" y="102"/>
                    </a:cubicBezTo>
                    <a:cubicBezTo>
                      <a:pt x="44" y="102"/>
                      <a:pt x="44" y="102"/>
                      <a:pt x="44" y="102"/>
                    </a:cubicBezTo>
                    <a:cubicBezTo>
                      <a:pt x="20" y="102"/>
                      <a:pt x="0" y="82"/>
                      <a:pt x="0" y="57"/>
                    </a:cubicBezTo>
                    <a:cubicBezTo>
                      <a:pt x="0" y="45"/>
                      <a:pt x="0" y="45"/>
                      <a:pt x="0" y="45"/>
                    </a:cubicBezTo>
                    <a:cubicBezTo>
                      <a:pt x="0" y="20"/>
                      <a:pt x="20" y="0"/>
                      <a:pt x="44" y="0"/>
                    </a:cubicBezTo>
                    <a:cubicBezTo>
                      <a:pt x="146" y="0"/>
                      <a:pt x="146" y="0"/>
                      <a:pt x="146" y="0"/>
                    </a:cubicBezTo>
                    <a:cubicBezTo>
                      <a:pt x="171" y="0"/>
                      <a:pt x="190" y="20"/>
                      <a:pt x="190" y="45"/>
                    </a:cubicBezTo>
                    <a:lnTo>
                      <a:pt x="190" y="57"/>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2" name="Google Shape;2091;p15">
                <a:extLst>
                  <a:ext uri="{FF2B5EF4-FFF2-40B4-BE49-F238E27FC236}">
                    <a16:creationId xmlns:a16="http://schemas.microsoft.com/office/drawing/2014/main" id="{56593CF2-E940-48F0-A2CD-8043D304B085}"/>
                  </a:ext>
                </a:extLst>
              </p:cNvPr>
              <p:cNvSpPr/>
              <p:nvPr/>
            </p:nvSpPr>
            <p:spPr>
              <a:xfrm>
                <a:off x="4379" y="3106"/>
                <a:ext cx="210" cy="28"/>
              </a:xfrm>
              <a:custGeom>
                <a:avLst/>
                <a:gdLst/>
                <a:ahLst/>
                <a:cxnLst/>
                <a:rect l="l" t="t" r="r" b="b"/>
                <a:pathLst>
                  <a:path w="210" h="28" extrusionOk="0">
                    <a:moveTo>
                      <a:pt x="2" y="0"/>
                    </a:moveTo>
                    <a:lnTo>
                      <a:pt x="210" y="28"/>
                    </a:lnTo>
                    <a:lnTo>
                      <a:pt x="0" y="25"/>
                    </a:lnTo>
                    <a:lnTo>
                      <a:pt x="2" y="0"/>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3" name="Google Shape;2092;p15">
                <a:extLst>
                  <a:ext uri="{FF2B5EF4-FFF2-40B4-BE49-F238E27FC236}">
                    <a16:creationId xmlns:a16="http://schemas.microsoft.com/office/drawing/2014/main" id="{0814EB5E-BB9D-45EB-B397-D9175F6A4EAB}"/>
                  </a:ext>
                </a:extLst>
              </p:cNvPr>
              <p:cNvSpPr/>
              <p:nvPr/>
            </p:nvSpPr>
            <p:spPr>
              <a:xfrm>
                <a:off x="4190" y="2669"/>
                <a:ext cx="322" cy="465"/>
              </a:xfrm>
              <a:custGeom>
                <a:avLst/>
                <a:gdLst/>
                <a:ahLst/>
                <a:cxnLst/>
                <a:rect l="l" t="t" r="r" b="b"/>
                <a:pathLst>
                  <a:path w="238" h="344" extrusionOk="0">
                    <a:moveTo>
                      <a:pt x="5" y="46"/>
                    </a:moveTo>
                    <a:cubicBezTo>
                      <a:pt x="13" y="0"/>
                      <a:pt x="194" y="12"/>
                      <a:pt x="209" y="59"/>
                    </a:cubicBezTo>
                    <a:cubicBezTo>
                      <a:pt x="231" y="127"/>
                      <a:pt x="238" y="298"/>
                      <a:pt x="238" y="298"/>
                    </a:cubicBezTo>
                    <a:cubicBezTo>
                      <a:pt x="238" y="298"/>
                      <a:pt x="131" y="344"/>
                      <a:pt x="17" y="311"/>
                    </a:cubicBezTo>
                    <a:cubicBezTo>
                      <a:pt x="17" y="311"/>
                      <a:pt x="0" y="77"/>
                      <a:pt x="5" y="46"/>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4" name="Google Shape;2093;p15">
                <a:extLst>
                  <a:ext uri="{FF2B5EF4-FFF2-40B4-BE49-F238E27FC236}">
                    <a16:creationId xmlns:a16="http://schemas.microsoft.com/office/drawing/2014/main" id="{C4821D4B-5944-4A64-A78B-BC9CD775BE7E}"/>
                  </a:ext>
                </a:extLst>
              </p:cNvPr>
              <p:cNvSpPr/>
              <p:nvPr/>
            </p:nvSpPr>
            <p:spPr>
              <a:xfrm>
                <a:off x="4675" y="2557"/>
                <a:ext cx="152" cy="137"/>
              </a:xfrm>
              <a:prstGeom prst="rect">
                <a:avLst/>
              </a:prstGeom>
              <a:solidFill>
                <a:srgbClr val="EEEE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5" name="Google Shape;2094;p15">
                <a:extLst>
                  <a:ext uri="{FF2B5EF4-FFF2-40B4-BE49-F238E27FC236}">
                    <a16:creationId xmlns:a16="http://schemas.microsoft.com/office/drawing/2014/main" id="{8A6DA2DD-59DE-44CA-923D-B0CC9FFC48D4}"/>
                  </a:ext>
                </a:extLst>
              </p:cNvPr>
              <p:cNvSpPr/>
              <p:nvPr/>
            </p:nvSpPr>
            <p:spPr>
              <a:xfrm>
                <a:off x="4654" y="2540"/>
                <a:ext cx="195" cy="170"/>
              </a:xfrm>
              <a:custGeom>
                <a:avLst/>
                <a:gdLst/>
                <a:ahLst/>
                <a:cxnLst/>
                <a:rect l="l" t="t" r="r" b="b"/>
                <a:pathLst>
                  <a:path w="144" h="126" extrusionOk="0">
                    <a:moveTo>
                      <a:pt x="73" y="114"/>
                    </a:moveTo>
                    <a:cubicBezTo>
                      <a:pt x="54" y="114"/>
                      <a:pt x="35" y="103"/>
                      <a:pt x="27" y="84"/>
                    </a:cubicBezTo>
                    <a:cubicBezTo>
                      <a:pt x="16" y="59"/>
                      <a:pt x="27" y="29"/>
                      <a:pt x="52" y="18"/>
                    </a:cubicBezTo>
                    <a:cubicBezTo>
                      <a:pt x="59" y="15"/>
                      <a:pt x="66" y="13"/>
                      <a:pt x="72" y="13"/>
                    </a:cubicBezTo>
                    <a:cubicBezTo>
                      <a:pt x="92" y="13"/>
                      <a:pt x="109" y="25"/>
                      <a:pt x="119" y="43"/>
                    </a:cubicBezTo>
                    <a:cubicBezTo>
                      <a:pt x="128" y="67"/>
                      <a:pt x="121" y="94"/>
                      <a:pt x="97" y="108"/>
                    </a:cubicBezTo>
                    <a:cubicBezTo>
                      <a:pt x="90" y="112"/>
                      <a:pt x="81" y="114"/>
                      <a:pt x="73" y="114"/>
                    </a:cubicBezTo>
                    <a:moveTo>
                      <a:pt x="72" y="0"/>
                    </a:moveTo>
                    <a:cubicBezTo>
                      <a:pt x="63" y="0"/>
                      <a:pt x="55" y="1"/>
                      <a:pt x="46" y="5"/>
                    </a:cubicBezTo>
                    <a:cubicBezTo>
                      <a:pt x="15" y="20"/>
                      <a:pt x="0" y="58"/>
                      <a:pt x="14" y="90"/>
                    </a:cubicBezTo>
                    <a:cubicBezTo>
                      <a:pt x="17" y="96"/>
                      <a:pt x="21" y="102"/>
                      <a:pt x="25" y="107"/>
                    </a:cubicBezTo>
                    <a:cubicBezTo>
                      <a:pt x="28" y="102"/>
                      <a:pt x="28" y="102"/>
                      <a:pt x="28" y="102"/>
                    </a:cubicBezTo>
                    <a:cubicBezTo>
                      <a:pt x="88" y="126"/>
                      <a:pt x="88" y="126"/>
                      <a:pt x="88" y="126"/>
                    </a:cubicBezTo>
                    <a:cubicBezTo>
                      <a:pt x="91" y="125"/>
                      <a:pt x="94" y="124"/>
                      <a:pt x="98" y="123"/>
                    </a:cubicBezTo>
                    <a:cubicBezTo>
                      <a:pt x="131" y="109"/>
                      <a:pt x="144" y="71"/>
                      <a:pt x="132" y="39"/>
                    </a:cubicBezTo>
                    <a:cubicBezTo>
                      <a:pt x="132" y="38"/>
                      <a:pt x="132" y="38"/>
                      <a:pt x="131" y="38"/>
                    </a:cubicBezTo>
                    <a:cubicBezTo>
                      <a:pt x="131" y="38"/>
                      <a:pt x="131" y="37"/>
                      <a:pt x="131" y="37"/>
                    </a:cubicBezTo>
                    <a:cubicBezTo>
                      <a:pt x="119" y="14"/>
                      <a:pt x="96" y="0"/>
                      <a:pt x="72" y="0"/>
                    </a:cubicBezTo>
                  </a:path>
                </a:pathLst>
              </a:custGeom>
              <a:solidFill>
                <a:srgbClr val="929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6" name="Google Shape;2095;p15">
                <a:extLst>
                  <a:ext uri="{FF2B5EF4-FFF2-40B4-BE49-F238E27FC236}">
                    <a16:creationId xmlns:a16="http://schemas.microsoft.com/office/drawing/2014/main" id="{8E386010-9B6A-4009-8CB8-D5504BF96230}"/>
                  </a:ext>
                </a:extLst>
              </p:cNvPr>
              <p:cNvSpPr/>
              <p:nvPr/>
            </p:nvSpPr>
            <p:spPr>
              <a:xfrm>
                <a:off x="4688" y="2677"/>
                <a:ext cx="85" cy="35"/>
              </a:xfrm>
              <a:custGeom>
                <a:avLst/>
                <a:gdLst/>
                <a:ahLst/>
                <a:cxnLst/>
                <a:rect l="l" t="t" r="r" b="b"/>
                <a:pathLst>
                  <a:path w="63" h="26" extrusionOk="0">
                    <a:moveTo>
                      <a:pt x="3" y="0"/>
                    </a:moveTo>
                    <a:cubicBezTo>
                      <a:pt x="0" y="5"/>
                      <a:pt x="0" y="5"/>
                      <a:pt x="0" y="5"/>
                    </a:cubicBezTo>
                    <a:cubicBezTo>
                      <a:pt x="13" y="18"/>
                      <a:pt x="30" y="26"/>
                      <a:pt x="48" y="26"/>
                    </a:cubicBezTo>
                    <a:cubicBezTo>
                      <a:pt x="53" y="26"/>
                      <a:pt x="58" y="25"/>
                      <a:pt x="63" y="24"/>
                    </a:cubicBezTo>
                    <a:cubicBezTo>
                      <a:pt x="3" y="0"/>
                      <a:pt x="3" y="0"/>
                      <a:pt x="3" y="0"/>
                    </a:cubicBezTo>
                  </a:path>
                </a:pathLst>
              </a:custGeom>
              <a:solidFill>
                <a:srgbClr val="8C8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7" name="Google Shape;2096;p15">
                <a:extLst>
                  <a:ext uri="{FF2B5EF4-FFF2-40B4-BE49-F238E27FC236}">
                    <a16:creationId xmlns:a16="http://schemas.microsoft.com/office/drawing/2014/main" id="{5C2ADC28-6F01-486B-8010-527FEA3DFFB2}"/>
                  </a:ext>
                </a:extLst>
              </p:cNvPr>
              <p:cNvSpPr/>
              <p:nvPr/>
            </p:nvSpPr>
            <p:spPr>
              <a:xfrm>
                <a:off x="4654" y="2526"/>
                <a:ext cx="195" cy="197"/>
              </a:xfrm>
              <a:custGeom>
                <a:avLst/>
                <a:gdLst/>
                <a:ahLst/>
                <a:cxnLst/>
                <a:rect l="l" t="t" r="r" b="b"/>
                <a:pathLst>
                  <a:path w="144" h="146" extrusionOk="0">
                    <a:moveTo>
                      <a:pt x="118" y="52"/>
                    </a:moveTo>
                    <a:cubicBezTo>
                      <a:pt x="128" y="76"/>
                      <a:pt x="121" y="104"/>
                      <a:pt x="97" y="118"/>
                    </a:cubicBezTo>
                    <a:cubicBezTo>
                      <a:pt x="72" y="132"/>
                      <a:pt x="39" y="121"/>
                      <a:pt x="27" y="94"/>
                    </a:cubicBezTo>
                    <a:cubicBezTo>
                      <a:pt x="16" y="69"/>
                      <a:pt x="27" y="39"/>
                      <a:pt x="52" y="28"/>
                    </a:cubicBezTo>
                    <a:cubicBezTo>
                      <a:pt x="79" y="16"/>
                      <a:pt x="106" y="29"/>
                      <a:pt x="119" y="54"/>
                    </a:cubicBezTo>
                    <a:cubicBezTo>
                      <a:pt x="123" y="62"/>
                      <a:pt x="135" y="55"/>
                      <a:pt x="131" y="47"/>
                    </a:cubicBezTo>
                    <a:cubicBezTo>
                      <a:pt x="115" y="16"/>
                      <a:pt x="79" y="0"/>
                      <a:pt x="46" y="15"/>
                    </a:cubicBezTo>
                    <a:cubicBezTo>
                      <a:pt x="15" y="30"/>
                      <a:pt x="0" y="68"/>
                      <a:pt x="14" y="100"/>
                    </a:cubicBezTo>
                    <a:cubicBezTo>
                      <a:pt x="28" y="131"/>
                      <a:pt x="66" y="146"/>
                      <a:pt x="98" y="133"/>
                    </a:cubicBezTo>
                    <a:cubicBezTo>
                      <a:pt x="131" y="119"/>
                      <a:pt x="144" y="81"/>
                      <a:pt x="132" y="49"/>
                    </a:cubicBezTo>
                    <a:cubicBezTo>
                      <a:pt x="128" y="40"/>
                      <a:pt x="115" y="44"/>
                      <a:pt x="118" y="52"/>
                    </a:cubicBezTo>
                    <a:close/>
                  </a:path>
                </a:pathLst>
              </a:custGeom>
              <a:solidFill>
                <a:srgbClr val="514E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8" name="Google Shape;2097;p15">
                <a:extLst>
                  <a:ext uri="{FF2B5EF4-FFF2-40B4-BE49-F238E27FC236}">
                    <a16:creationId xmlns:a16="http://schemas.microsoft.com/office/drawing/2014/main" id="{E504B14C-1CC3-443B-8C63-1648ED707491}"/>
                  </a:ext>
                </a:extLst>
              </p:cNvPr>
              <p:cNvSpPr/>
              <p:nvPr/>
            </p:nvSpPr>
            <p:spPr>
              <a:xfrm>
                <a:off x="4646" y="2522"/>
                <a:ext cx="196" cy="197"/>
              </a:xfrm>
              <a:custGeom>
                <a:avLst/>
                <a:gdLst/>
                <a:ahLst/>
                <a:cxnLst/>
                <a:rect l="l" t="t" r="r" b="b"/>
                <a:pathLst>
                  <a:path w="145" h="146" extrusionOk="0">
                    <a:moveTo>
                      <a:pt x="119" y="52"/>
                    </a:moveTo>
                    <a:cubicBezTo>
                      <a:pt x="128" y="76"/>
                      <a:pt x="122" y="104"/>
                      <a:pt x="98" y="117"/>
                    </a:cubicBezTo>
                    <a:cubicBezTo>
                      <a:pt x="72" y="131"/>
                      <a:pt x="39" y="120"/>
                      <a:pt x="27" y="94"/>
                    </a:cubicBezTo>
                    <a:cubicBezTo>
                      <a:pt x="16" y="69"/>
                      <a:pt x="27" y="39"/>
                      <a:pt x="53" y="27"/>
                    </a:cubicBezTo>
                    <a:cubicBezTo>
                      <a:pt x="79" y="16"/>
                      <a:pt x="107" y="28"/>
                      <a:pt x="119" y="53"/>
                    </a:cubicBezTo>
                    <a:cubicBezTo>
                      <a:pt x="123" y="61"/>
                      <a:pt x="135" y="54"/>
                      <a:pt x="131" y="46"/>
                    </a:cubicBezTo>
                    <a:cubicBezTo>
                      <a:pt x="116" y="15"/>
                      <a:pt x="79" y="0"/>
                      <a:pt x="46" y="15"/>
                    </a:cubicBezTo>
                    <a:cubicBezTo>
                      <a:pt x="15" y="29"/>
                      <a:pt x="0" y="67"/>
                      <a:pt x="14" y="99"/>
                    </a:cubicBezTo>
                    <a:cubicBezTo>
                      <a:pt x="29" y="131"/>
                      <a:pt x="66" y="146"/>
                      <a:pt x="98" y="132"/>
                    </a:cubicBezTo>
                    <a:cubicBezTo>
                      <a:pt x="131" y="118"/>
                      <a:pt x="145" y="81"/>
                      <a:pt x="132" y="48"/>
                    </a:cubicBezTo>
                    <a:cubicBezTo>
                      <a:pt x="129" y="40"/>
                      <a:pt x="116" y="43"/>
                      <a:pt x="119" y="52"/>
                    </a:cubicBezTo>
                    <a:close/>
                  </a:path>
                </a:pathLst>
              </a:custGeom>
              <a:solidFill>
                <a:srgbClr val="747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9" name="Google Shape;2098;p15">
                <a:extLst>
                  <a:ext uri="{FF2B5EF4-FFF2-40B4-BE49-F238E27FC236}">
                    <a16:creationId xmlns:a16="http://schemas.microsoft.com/office/drawing/2014/main" id="{BF4D379F-30B2-46BB-98B8-2B159F1430D3}"/>
                  </a:ext>
                </a:extLst>
              </p:cNvPr>
              <p:cNvSpPr/>
              <p:nvPr/>
            </p:nvSpPr>
            <p:spPr>
              <a:xfrm>
                <a:off x="4674" y="2688"/>
                <a:ext cx="57" cy="128"/>
              </a:xfrm>
              <a:custGeom>
                <a:avLst/>
                <a:gdLst/>
                <a:ahLst/>
                <a:cxnLst/>
                <a:rect l="l" t="t" r="r" b="b"/>
                <a:pathLst>
                  <a:path w="42" h="95" extrusionOk="0">
                    <a:moveTo>
                      <a:pt x="26" y="9"/>
                    </a:moveTo>
                    <a:cubicBezTo>
                      <a:pt x="18" y="33"/>
                      <a:pt x="11" y="58"/>
                      <a:pt x="3" y="83"/>
                    </a:cubicBezTo>
                    <a:cubicBezTo>
                      <a:pt x="0" y="92"/>
                      <a:pt x="14" y="95"/>
                      <a:pt x="16" y="87"/>
                    </a:cubicBezTo>
                    <a:cubicBezTo>
                      <a:pt x="24" y="62"/>
                      <a:pt x="31" y="37"/>
                      <a:pt x="39" y="12"/>
                    </a:cubicBezTo>
                    <a:cubicBezTo>
                      <a:pt x="42" y="4"/>
                      <a:pt x="28" y="0"/>
                      <a:pt x="26" y="9"/>
                    </a:cubicBezTo>
                    <a:close/>
                  </a:path>
                </a:pathLst>
              </a:custGeom>
              <a:solidFill>
                <a:srgbClr val="747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0" name="Google Shape;2099;p15">
                <a:extLst>
                  <a:ext uri="{FF2B5EF4-FFF2-40B4-BE49-F238E27FC236}">
                    <a16:creationId xmlns:a16="http://schemas.microsoft.com/office/drawing/2014/main" id="{517C08D6-EC2C-4B80-843B-C8AA3B11CAF3}"/>
                  </a:ext>
                </a:extLst>
              </p:cNvPr>
              <p:cNvSpPr/>
              <p:nvPr/>
            </p:nvSpPr>
            <p:spPr>
              <a:xfrm>
                <a:off x="4644" y="2718"/>
                <a:ext cx="130" cy="109"/>
              </a:xfrm>
              <a:custGeom>
                <a:avLst/>
                <a:gdLst/>
                <a:ahLst/>
                <a:cxnLst/>
                <a:rect l="l" t="t" r="r" b="b"/>
                <a:pathLst>
                  <a:path w="96" h="81" extrusionOk="0">
                    <a:moveTo>
                      <a:pt x="24" y="76"/>
                    </a:moveTo>
                    <a:cubicBezTo>
                      <a:pt x="24" y="76"/>
                      <a:pt x="71" y="81"/>
                      <a:pt x="74" y="49"/>
                    </a:cubicBezTo>
                    <a:cubicBezTo>
                      <a:pt x="74" y="49"/>
                      <a:pt x="96" y="19"/>
                      <a:pt x="74" y="13"/>
                    </a:cubicBezTo>
                    <a:cubicBezTo>
                      <a:pt x="52" y="7"/>
                      <a:pt x="27" y="0"/>
                      <a:pt x="24" y="13"/>
                    </a:cubicBezTo>
                    <a:cubicBezTo>
                      <a:pt x="0" y="66"/>
                      <a:pt x="0" y="66"/>
                      <a:pt x="0" y="66"/>
                    </a:cubicBezTo>
                    <a:lnTo>
                      <a:pt x="24" y="76"/>
                    </a:ln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1" name="Google Shape;2100;p15">
                <a:extLst>
                  <a:ext uri="{FF2B5EF4-FFF2-40B4-BE49-F238E27FC236}">
                    <a16:creationId xmlns:a16="http://schemas.microsoft.com/office/drawing/2014/main" id="{3A209E6B-DEE2-44BE-BFC2-AB458B597CEA}"/>
                  </a:ext>
                </a:extLst>
              </p:cNvPr>
              <p:cNvSpPr/>
              <p:nvPr/>
            </p:nvSpPr>
            <p:spPr>
              <a:xfrm>
                <a:off x="4352" y="2692"/>
                <a:ext cx="379" cy="268"/>
              </a:xfrm>
              <a:custGeom>
                <a:avLst/>
                <a:gdLst/>
                <a:ahLst/>
                <a:cxnLst/>
                <a:rect l="l" t="t" r="r" b="b"/>
                <a:pathLst>
                  <a:path w="280" h="198" extrusionOk="0">
                    <a:moveTo>
                      <a:pt x="33" y="86"/>
                    </a:moveTo>
                    <a:cubicBezTo>
                      <a:pt x="64" y="118"/>
                      <a:pt x="97" y="151"/>
                      <a:pt x="135" y="176"/>
                    </a:cubicBezTo>
                    <a:cubicBezTo>
                      <a:pt x="161" y="192"/>
                      <a:pt x="190" y="198"/>
                      <a:pt x="214" y="175"/>
                    </a:cubicBezTo>
                    <a:cubicBezTo>
                      <a:pt x="232" y="160"/>
                      <a:pt x="245" y="138"/>
                      <a:pt x="257" y="118"/>
                    </a:cubicBezTo>
                    <a:cubicBezTo>
                      <a:pt x="280" y="77"/>
                      <a:pt x="217" y="39"/>
                      <a:pt x="193" y="81"/>
                    </a:cubicBezTo>
                    <a:cubicBezTo>
                      <a:pt x="185" y="95"/>
                      <a:pt x="176" y="107"/>
                      <a:pt x="167" y="118"/>
                    </a:cubicBezTo>
                    <a:cubicBezTo>
                      <a:pt x="165" y="122"/>
                      <a:pt x="164" y="121"/>
                      <a:pt x="165" y="121"/>
                    </a:cubicBezTo>
                    <a:cubicBezTo>
                      <a:pt x="164" y="120"/>
                      <a:pt x="184" y="118"/>
                      <a:pt x="185" y="118"/>
                    </a:cubicBezTo>
                    <a:cubicBezTo>
                      <a:pt x="177" y="118"/>
                      <a:pt x="186" y="120"/>
                      <a:pt x="182" y="118"/>
                    </a:cubicBezTo>
                    <a:cubicBezTo>
                      <a:pt x="174" y="113"/>
                      <a:pt x="164" y="107"/>
                      <a:pt x="159" y="103"/>
                    </a:cubicBezTo>
                    <a:cubicBezTo>
                      <a:pt x="135" y="84"/>
                      <a:pt x="108" y="58"/>
                      <a:pt x="85" y="34"/>
                    </a:cubicBezTo>
                    <a:cubicBezTo>
                      <a:pt x="52" y="0"/>
                      <a:pt x="0" y="52"/>
                      <a:pt x="33" y="86"/>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2" name="Google Shape;2101;p15">
                <a:extLst>
                  <a:ext uri="{FF2B5EF4-FFF2-40B4-BE49-F238E27FC236}">
                    <a16:creationId xmlns:a16="http://schemas.microsoft.com/office/drawing/2014/main" id="{107B3AE8-6D22-4C87-B77E-358D1762D8FB}"/>
                  </a:ext>
                </a:extLst>
              </p:cNvPr>
              <p:cNvSpPr/>
              <p:nvPr/>
            </p:nvSpPr>
            <p:spPr>
              <a:xfrm>
                <a:off x="4164" y="2679"/>
                <a:ext cx="181" cy="347"/>
              </a:xfrm>
              <a:custGeom>
                <a:avLst/>
                <a:gdLst/>
                <a:ahLst/>
                <a:cxnLst/>
                <a:rect l="l" t="t" r="r" b="b"/>
                <a:pathLst>
                  <a:path w="134" h="257" extrusionOk="0">
                    <a:moveTo>
                      <a:pt x="12" y="65"/>
                    </a:moveTo>
                    <a:cubicBezTo>
                      <a:pt x="25" y="114"/>
                      <a:pt x="38" y="163"/>
                      <a:pt x="51" y="212"/>
                    </a:cubicBezTo>
                    <a:cubicBezTo>
                      <a:pt x="63" y="257"/>
                      <a:pt x="134" y="238"/>
                      <a:pt x="122" y="192"/>
                    </a:cubicBezTo>
                    <a:cubicBezTo>
                      <a:pt x="109" y="143"/>
                      <a:pt x="96" y="95"/>
                      <a:pt x="83" y="46"/>
                    </a:cubicBezTo>
                    <a:cubicBezTo>
                      <a:pt x="71" y="0"/>
                      <a:pt x="0" y="19"/>
                      <a:pt x="12" y="65"/>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3" name="Google Shape;2102;p15">
                <a:extLst>
                  <a:ext uri="{FF2B5EF4-FFF2-40B4-BE49-F238E27FC236}">
                    <a16:creationId xmlns:a16="http://schemas.microsoft.com/office/drawing/2014/main" id="{4175B945-7C2D-4C88-AEC4-9EFAF22A6BFC}"/>
                  </a:ext>
                </a:extLst>
              </p:cNvPr>
              <p:cNvSpPr/>
              <p:nvPr/>
            </p:nvSpPr>
            <p:spPr>
              <a:xfrm>
                <a:off x="4673" y="2540"/>
                <a:ext cx="53" cy="45"/>
              </a:xfrm>
              <a:custGeom>
                <a:avLst/>
                <a:gdLst/>
                <a:ahLst/>
                <a:cxnLst/>
                <a:rect l="l" t="t" r="r" b="b"/>
                <a:pathLst>
                  <a:path w="39" h="34" extrusionOk="0">
                    <a:moveTo>
                      <a:pt x="16" y="27"/>
                    </a:moveTo>
                    <a:cubicBezTo>
                      <a:pt x="21" y="21"/>
                      <a:pt x="27" y="17"/>
                      <a:pt x="34" y="14"/>
                    </a:cubicBezTo>
                    <a:cubicBezTo>
                      <a:pt x="38" y="12"/>
                      <a:pt x="39" y="7"/>
                      <a:pt x="37" y="4"/>
                    </a:cubicBezTo>
                    <a:cubicBezTo>
                      <a:pt x="35" y="1"/>
                      <a:pt x="31" y="0"/>
                      <a:pt x="27" y="2"/>
                    </a:cubicBezTo>
                    <a:cubicBezTo>
                      <a:pt x="19" y="5"/>
                      <a:pt x="12" y="11"/>
                      <a:pt x="6" y="17"/>
                    </a:cubicBezTo>
                    <a:cubicBezTo>
                      <a:pt x="0" y="24"/>
                      <a:pt x="10" y="34"/>
                      <a:pt x="16" y="27"/>
                    </a:cubicBezTo>
                    <a:close/>
                  </a:path>
                </a:pathLst>
              </a:custGeom>
              <a:solidFill>
                <a:srgbClr val="A29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4" name="Google Shape;2103;p15">
                <a:extLst>
                  <a:ext uri="{FF2B5EF4-FFF2-40B4-BE49-F238E27FC236}">
                    <a16:creationId xmlns:a16="http://schemas.microsoft.com/office/drawing/2014/main" id="{B583782C-68B9-4A51-9908-3464913ED82F}"/>
                  </a:ext>
                </a:extLst>
              </p:cNvPr>
              <p:cNvSpPr/>
              <p:nvPr/>
            </p:nvSpPr>
            <p:spPr>
              <a:xfrm>
                <a:off x="5237" y="1393"/>
                <a:ext cx="223" cy="139"/>
              </a:xfrm>
              <a:custGeom>
                <a:avLst/>
                <a:gdLst/>
                <a:ahLst/>
                <a:cxnLst/>
                <a:rect l="l" t="t" r="r" b="b"/>
                <a:pathLst>
                  <a:path w="165" h="103" extrusionOk="0">
                    <a:moveTo>
                      <a:pt x="159" y="103"/>
                    </a:moveTo>
                    <a:cubicBezTo>
                      <a:pt x="161" y="98"/>
                      <a:pt x="161" y="98"/>
                      <a:pt x="161" y="98"/>
                    </a:cubicBezTo>
                    <a:cubicBezTo>
                      <a:pt x="165" y="79"/>
                      <a:pt x="154" y="60"/>
                      <a:pt x="135" y="55"/>
                    </a:cubicBezTo>
                    <a:cubicBezTo>
                      <a:pt x="105" y="47"/>
                      <a:pt x="105" y="47"/>
                      <a:pt x="105" y="47"/>
                    </a:cubicBezTo>
                    <a:cubicBezTo>
                      <a:pt x="99" y="46"/>
                      <a:pt x="95" y="39"/>
                      <a:pt x="96" y="32"/>
                    </a:cubicBezTo>
                    <a:cubicBezTo>
                      <a:pt x="96" y="32"/>
                      <a:pt x="96" y="32"/>
                      <a:pt x="96" y="32"/>
                    </a:cubicBezTo>
                    <a:cubicBezTo>
                      <a:pt x="98" y="25"/>
                      <a:pt x="94" y="18"/>
                      <a:pt x="87" y="16"/>
                    </a:cubicBezTo>
                    <a:cubicBezTo>
                      <a:pt x="27" y="1"/>
                      <a:pt x="27" y="1"/>
                      <a:pt x="27" y="1"/>
                    </a:cubicBezTo>
                    <a:cubicBezTo>
                      <a:pt x="20" y="0"/>
                      <a:pt x="14" y="4"/>
                      <a:pt x="12" y="11"/>
                    </a:cubicBezTo>
                    <a:cubicBezTo>
                      <a:pt x="2" y="49"/>
                      <a:pt x="2" y="49"/>
                      <a:pt x="2" y="49"/>
                    </a:cubicBezTo>
                    <a:cubicBezTo>
                      <a:pt x="0" y="56"/>
                      <a:pt x="5" y="64"/>
                      <a:pt x="12" y="66"/>
                    </a:cubicBezTo>
                    <a:cubicBezTo>
                      <a:pt x="53" y="76"/>
                      <a:pt x="53" y="76"/>
                      <a:pt x="53" y="76"/>
                    </a:cubicBezTo>
                    <a:cubicBezTo>
                      <a:pt x="55" y="70"/>
                      <a:pt x="55" y="70"/>
                      <a:pt x="55" y="70"/>
                    </a:cubicBezTo>
                    <a:cubicBezTo>
                      <a:pt x="67" y="80"/>
                      <a:pt x="67" y="80"/>
                      <a:pt x="67" y="80"/>
                    </a:cubicBezTo>
                    <a:lnTo>
                      <a:pt x="159" y="103"/>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5" name="Google Shape;2104;p15">
                <a:extLst>
                  <a:ext uri="{FF2B5EF4-FFF2-40B4-BE49-F238E27FC236}">
                    <a16:creationId xmlns:a16="http://schemas.microsoft.com/office/drawing/2014/main" id="{350635D1-F4B9-4770-AFD8-4885DEA93421}"/>
                  </a:ext>
                </a:extLst>
              </p:cNvPr>
              <p:cNvSpPr/>
              <p:nvPr/>
            </p:nvSpPr>
            <p:spPr>
              <a:xfrm>
                <a:off x="4857" y="944"/>
                <a:ext cx="107" cy="126"/>
              </a:xfrm>
              <a:custGeom>
                <a:avLst/>
                <a:gdLst/>
                <a:ahLst/>
                <a:cxnLst/>
                <a:rect l="l" t="t" r="r" b="b"/>
                <a:pathLst>
                  <a:path w="79" h="93" extrusionOk="0">
                    <a:moveTo>
                      <a:pt x="39" y="2"/>
                    </a:moveTo>
                    <a:cubicBezTo>
                      <a:pt x="44" y="1"/>
                      <a:pt x="50" y="4"/>
                      <a:pt x="57" y="5"/>
                    </a:cubicBezTo>
                    <a:cubicBezTo>
                      <a:pt x="57" y="5"/>
                      <a:pt x="79" y="0"/>
                      <a:pt x="76" y="10"/>
                    </a:cubicBezTo>
                    <a:cubicBezTo>
                      <a:pt x="72" y="21"/>
                      <a:pt x="64" y="24"/>
                      <a:pt x="55" y="24"/>
                    </a:cubicBezTo>
                    <a:cubicBezTo>
                      <a:pt x="64" y="36"/>
                      <a:pt x="77" y="48"/>
                      <a:pt x="71" y="57"/>
                    </a:cubicBezTo>
                    <a:cubicBezTo>
                      <a:pt x="59" y="73"/>
                      <a:pt x="35" y="40"/>
                      <a:pt x="35" y="40"/>
                    </a:cubicBezTo>
                    <a:cubicBezTo>
                      <a:pt x="35" y="40"/>
                      <a:pt x="41" y="50"/>
                      <a:pt x="51" y="60"/>
                    </a:cubicBezTo>
                    <a:cubicBezTo>
                      <a:pt x="66" y="74"/>
                      <a:pt x="40" y="83"/>
                      <a:pt x="26" y="70"/>
                    </a:cubicBezTo>
                    <a:cubicBezTo>
                      <a:pt x="29" y="87"/>
                      <a:pt x="8" y="93"/>
                      <a:pt x="2" y="52"/>
                    </a:cubicBezTo>
                    <a:cubicBezTo>
                      <a:pt x="0" y="36"/>
                      <a:pt x="9" y="23"/>
                      <a:pt x="17" y="14"/>
                    </a:cubicBezTo>
                    <a:cubicBezTo>
                      <a:pt x="23" y="7"/>
                      <a:pt x="32" y="2"/>
                      <a:pt x="39" y="2"/>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6" name="Google Shape;2105;p15">
                <a:extLst>
                  <a:ext uri="{FF2B5EF4-FFF2-40B4-BE49-F238E27FC236}">
                    <a16:creationId xmlns:a16="http://schemas.microsoft.com/office/drawing/2014/main" id="{53A9974A-68A4-41ED-8D81-726646D45BFE}"/>
                  </a:ext>
                </a:extLst>
              </p:cNvPr>
              <p:cNvSpPr/>
              <p:nvPr/>
            </p:nvSpPr>
            <p:spPr>
              <a:xfrm>
                <a:off x="5314" y="143"/>
                <a:ext cx="107" cy="93"/>
              </a:xfrm>
              <a:custGeom>
                <a:avLst/>
                <a:gdLst/>
                <a:ahLst/>
                <a:cxnLst/>
                <a:rect l="l" t="t" r="r" b="b"/>
                <a:pathLst>
                  <a:path w="79" h="69" extrusionOk="0">
                    <a:moveTo>
                      <a:pt x="72" y="32"/>
                    </a:moveTo>
                    <a:cubicBezTo>
                      <a:pt x="79" y="60"/>
                      <a:pt x="59" y="69"/>
                      <a:pt x="38" y="69"/>
                    </a:cubicBezTo>
                    <a:cubicBezTo>
                      <a:pt x="17" y="69"/>
                      <a:pt x="0" y="53"/>
                      <a:pt x="0" y="34"/>
                    </a:cubicBezTo>
                    <a:cubicBezTo>
                      <a:pt x="0" y="15"/>
                      <a:pt x="17" y="0"/>
                      <a:pt x="38" y="0"/>
                    </a:cubicBezTo>
                    <a:cubicBezTo>
                      <a:pt x="59" y="0"/>
                      <a:pt x="68" y="13"/>
                      <a:pt x="72" y="32"/>
                    </a:cubicBez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7" name="Google Shape;2106;p15">
                <a:extLst>
                  <a:ext uri="{FF2B5EF4-FFF2-40B4-BE49-F238E27FC236}">
                    <a16:creationId xmlns:a16="http://schemas.microsoft.com/office/drawing/2014/main" id="{74B3C8AC-7404-4FD5-88AC-C06DB873D55E}"/>
                  </a:ext>
                </a:extLst>
              </p:cNvPr>
              <p:cNvSpPr/>
              <p:nvPr/>
            </p:nvSpPr>
            <p:spPr>
              <a:xfrm>
                <a:off x="5356" y="119"/>
                <a:ext cx="39" cy="55"/>
              </a:xfrm>
              <a:prstGeom prst="ellipse">
                <a:avLst/>
              </a:pr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8" name="Google Shape;2107;p15">
                <a:extLst>
                  <a:ext uri="{FF2B5EF4-FFF2-40B4-BE49-F238E27FC236}">
                    <a16:creationId xmlns:a16="http://schemas.microsoft.com/office/drawing/2014/main" id="{9940D409-23F0-4A8C-BD26-0255A5D069C7}"/>
                  </a:ext>
                </a:extLst>
              </p:cNvPr>
              <p:cNvSpPr/>
              <p:nvPr/>
            </p:nvSpPr>
            <p:spPr>
              <a:xfrm>
                <a:off x="5310" y="115"/>
                <a:ext cx="75" cy="98"/>
              </a:xfrm>
              <a:custGeom>
                <a:avLst/>
                <a:gdLst/>
                <a:ahLst/>
                <a:cxnLst/>
                <a:rect l="l" t="t" r="r" b="b"/>
                <a:pathLst>
                  <a:path w="55" h="73" extrusionOk="0">
                    <a:moveTo>
                      <a:pt x="18" y="73"/>
                    </a:moveTo>
                    <a:cubicBezTo>
                      <a:pt x="0" y="57"/>
                      <a:pt x="9" y="6"/>
                      <a:pt x="32" y="3"/>
                    </a:cubicBezTo>
                    <a:cubicBezTo>
                      <a:pt x="55" y="0"/>
                      <a:pt x="49" y="42"/>
                      <a:pt x="32" y="43"/>
                    </a:cubicBezTo>
                    <a:cubicBezTo>
                      <a:pt x="18" y="45"/>
                      <a:pt x="21" y="25"/>
                      <a:pt x="21" y="25"/>
                    </a:cubicBezTo>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9" name="Google Shape;2108;p15">
                <a:extLst>
                  <a:ext uri="{FF2B5EF4-FFF2-40B4-BE49-F238E27FC236}">
                    <a16:creationId xmlns:a16="http://schemas.microsoft.com/office/drawing/2014/main" id="{3D4ADE02-A9CF-4C74-8D48-EE6F86D771EF}"/>
                  </a:ext>
                </a:extLst>
              </p:cNvPr>
              <p:cNvSpPr/>
              <p:nvPr/>
            </p:nvSpPr>
            <p:spPr>
              <a:xfrm>
                <a:off x="5297" y="136"/>
                <a:ext cx="101" cy="102"/>
              </a:xfrm>
              <a:custGeom>
                <a:avLst/>
                <a:gdLst/>
                <a:ahLst/>
                <a:cxnLst/>
                <a:rect l="l" t="t" r="r" b="b"/>
                <a:pathLst>
                  <a:path w="75" h="75" extrusionOk="0">
                    <a:moveTo>
                      <a:pt x="23" y="3"/>
                    </a:moveTo>
                    <a:cubicBezTo>
                      <a:pt x="0" y="9"/>
                      <a:pt x="11" y="75"/>
                      <a:pt x="43" y="74"/>
                    </a:cubicBezTo>
                    <a:cubicBezTo>
                      <a:pt x="75" y="73"/>
                      <a:pt x="65" y="14"/>
                      <a:pt x="36" y="33"/>
                    </a:cubicBezTo>
                    <a:cubicBezTo>
                      <a:pt x="36" y="33"/>
                      <a:pt x="35" y="0"/>
                      <a:pt x="23"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0" name="Google Shape;2109;p15">
                <a:extLst>
                  <a:ext uri="{FF2B5EF4-FFF2-40B4-BE49-F238E27FC236}">
                    <a16:creationId xmlns:a16="http://schemas.microsoft.com/office/drawing/2014/main" id="{8F86F484-4D80-460D-A67D-AE80B6D7128A}"/>
                  </a:ext>
                </a:extLst>
              </p:cNvPr>
              <p:cNvSpPr/>
              <p:nvPr/>
            </p:nvSpPr>
            <p:spPr>
              <a:xfrm>
                <a:off x="5374" y="127"/>
                <a:ext cx="44" cy="54"/>
              </a:xfrm>
              <a:custGeom>
                <a:avLst/>
                <a:gdLst/>
                <a:ahLst/>
                <a:cxnLst/>
                <a:rect l="l" t="t" r="r" b="b"/>
                <a:pathLst>
                  <a:path w="33" h="40" extrusionOk="0">
                    <a:moveTo>
                      <a:pt x="29" y="25"/>
                    </a:moveTo>
                    <a:cubicBezTo>
                      <a:pt x="26" y="34"/>
                      <a:pt x="17" y="40"/>
                      <a:pt x="10" y="38"/>
                    </a:cubicBezTo>
                    <a:cubicBezTo>
                      <a:pt x="3" y="36"/>
                      <a:pt x="0" y="26"/>
                      <a:pt x="4" y="16"/>
                    </a:cubicBezTo>
                    <a:cubicBezTo>
                      <a:pt x="7" y="6"/>
                      <a:pt x="15" y="0"/>
                      <a:pt x="22" y="3"/>
                    </a:cubicBezTo>
                    <a:cubicBezTo>
                      <a:pt x="30" y="5"/>
                      <a:pt x="33" y="15"/>
                      <a:pt x="29" y="2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1" name="Google Shape;2110;p15">
                <a:extLst>
                  <a:ext uri="{FF2B5EF4-FFF2-40B4-BE49-F238E27FC236}">
                    <a16:creationId xmlns:a16="http://schemas.microsoft.com/office/drawing/2014/main" id="{07085098-BEAC-451D-8535-7B6C4DF80FC3}"/>
                  </a:ext>
                </a:extLst>
              </p:cNvPr>
              <p:cNvSpPr/>
              <p:nvPr/>
            </p:nvSpPr>
            <p:spPr>
              <a:xfrm>
                <a:off x="5394" y="140"/>
                <a:ext cx="37" cy="46"/>
              </a:xfrm>
              <a:custGeom>
                <a:avLst/>
                <a:gdLst/>
                <a:ahLst/>
                <a:cxnLst/>
                <a:rect l="l" t="t" r="r" b="b"/>
                <a:pathLst>
                  <a:path w="27" h="34" extrusionOk="0">
                    <a:moveTo>
                      <a:pt x="24" y="21"/>
                    </a:moveTo>
                    <a:cubicBezTo>
                      <a:pt x="21" y="29"/>
                      <a:pt x="14" y="34"/>
                      <a:pt x="8" y="32"/>
                    </a:cubicBezTo>
                    <a:cubicBezTo>
                      <a:pt x="2" y="30"/>
                      <a:pt x="0" y="21"/>
                      <a:pt x="3" y="13"/>
                    </a:cubicBezTo>
                    <a:cubicBezTo>
                      <a:pt x="5" y="5"/>
                      <a:pt x="13" y="0"/>
                      <a:pt x="18" y="2"/>
                    </a:cubicBezTo>
                    <a:cubicBezTo>
                      <a:pt x="24" y="4"/>
                      <a:pt x="27" y="12"/>
                      <a:pt x="24" y="21"/>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2" name="Google Shape;2111;p15">
                <a:extLst>
                  <a:ext uri="{FF2B5EF4-FFF2-40B4-BE49-F238E27FC236}">
                    <a16:creationId xmlns:a16="http://schemas.microsoft.com/office/drawing/2014/main" id="{1E711CEF-3DAF-4C61-B6DE-F415DFBE2284}"/>
                  </a:ext>
                </a:extLst>
              </p:cNvPr>
              <p:cNvSpPr/>
              <p:nvPr/>
            </p:nvSpPr>
            <p:spPr>
              <a:xfrm>
                <a:off x="5303" y="204"/>
                <a:ext cx="98" cy="68"/>
              </a:xfrm>
              <a:custGeom>
                <a:avLst/>
                <a:gdLst/>
                <a:ahLst/>
                <a:cxnLst/>
                <a:rect l="l" t="t" r="r" b="b"/>
                <a:pathLst>
                  <a:path w="98" h="68" extrusionOk="0">
                    <a:moveTo>
                      <a:pt x="86" y="68"/>
                    </a:moveTo>
                    <a:lnTo>
                      <a:pt x="0" y="39"/>
                    </a:lnTo>
                    <a:lnTo>
                      <a:pt x="13" y="0"/>
                    </a:lnTo>
                    <a:lnTo>
                      <a:pt x="98" y="28"/>
                    </a:lnTo>
                    <a:lnTo>
                      <a:pt x="86" y="68"/>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3" name="Google Shape;2112;p15">
                <a:extLst>
                  <a:ext uri="{FF2B5EF4-FFF2-40B4-BE49-F238E27FC236}">
                    <a16:creationId xmlns:a16="http://schemas.microsoft.com/office/drawing/2014/main" id="{8D2180E1-49BD-43EA-84B4-EAAE89516689}"/>
                  </a:ext>
                </a:extLst>
              </p:cNvPr>
              <p:cNvSpPr/>
              <p:nvPr/>
            </p:nvSpPr>
            <p:spPr>
              <a:xfrm>
                <a:off x="4832" y="916"/>
                <a:ext cx="90" cy="78"/>
              </a:xfrm>
              <a:custGeom>
                <a:avLst/>
                <a:gdLst/>
                <a:ahLst/>
                <a:cxnLst/>
                <a:rect l="l" t="t" r="r" b="b"/>
                <a:pathLst>
                  <a:path w="90" h="78" extrusionOk="0">
                    <a:moveTo>
                      <a:pt x="67" y="0"/>
                    </a:moveTo>
                    <a:lnTo>
                      <a:pt x="0" y="44"/>
                    </a:lnTo>
                    <a:lnTo>
                      <a:pt x="22" y="78"/>
                    </a:lnTo>
                    <a:lnTo>
                      <a:pt x="90" y="32"/>
                    </a:lnTo>
                    <a:lnTo>
                      <a:pt x="67"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4" name="Google Shape;2113;p15">
                <a:extLst>
                  <a:ext uri="{FF2B5EF4-FFF2-40B4-BE49-F238E27FC236}">
                    <a16:creationId xmlns:a16="http://schemas.microsoft.com/office/drawing/2014/main" id="{AED5F480-6443-4AE4-A2DE-FA14F5894AA5}"/>
                  </a:ext>
                </a:extLst>
              </p:cNvPr>
              <p:cNvSpPr/>
              <p:nvPr/>
            </p:nvSpPr>
            <p:spPr>
              <a:xfrm>
                <a:off x="4721" y="575"/>
                <a:ext cx="521" cy="406"/>
              </a:xfrm>
              <a:custGeom>
                <a:avLst/>
                <a:gdLst/>
                <a:ahLst/>
                <a:cxnLst/>
                <a:rect l="l" t="t" r="r" b="b"/>
                <a:pathLst>
                  <a:path w="385" h="300" extrusionOk="0">
                    <a:moveTo>
                      <a:pt x="83" y="300"/>
                    </a:moveTo>
                    <a:cubicBezTo>
                      <a:pt x="80" y="295"/>
                      <a:pt x="0" y="184"/>
                      <a:pt x="60" y="93"/>
                    </a:cubicBezTo>
                    <a:cubicBezTo>
                      <a:pt x="123" y="0"/>
                      <a:pt x="292" y="38"/>
                      <a:pt x="385" y="100"/>
                    </a:cubicBezTo>
                    <a:cubicBezTo>
                      <a:pt x="346" y="140"/>
                      <a:pt x="346" y="140"/>
                      <a:pt x="346" y="140"/>
                    </a:cubicBezTo>
                    <a:cubicBezTo>
                      <a:pt x="242" y="128"/>
                      <a:pt x="256" y="116"/>
                      <a:pt x="211" y="111"/>
                    </a:cubicBezTo>
                    <a:cubicBezTo>
                      <a:pt x="190" y="109"/>
                      <a:pt x="139" y="106"/>
                      <a:pt x="120" y="133"/>
                    </a:cubicBezTo>
                    <a:cubicBezTo>
                      <a:pt x="89" y="181"/>
                      <a:pt x="141" y="257"/>
                      <a:pt x="142" y="257"/>
                    </a:cubicBezTo>
                    <a:lnTo>
                      <a:pt x="83" y="300"/>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5" name="Google Shape;2114;p15">
                <a:extLst>
                  <a:ext uri="{FF2B5EF4-FFF2-40B4-BE49-F238E27FC236}">
                    <a16:creationId xmlns:a16="http://schemas.microsoft.com/office/drawing/2014/main" id="{1FD65D52-98BB-4D60-9521-08D87E3BB5C1}"/>
                  </a:ext>
                </a:extLst>
              </p:cNvPr>
              <p:cNvSpPr/>
              <p:nvPr/>
            </p:nvSpPr>
            <p:spPr>
              <a:xfrm>
                <a:off x="5145" y="220"/>
                <a:ext cx="256" cy="497"/>
              </a:xfrm>
              <a:custGeom>
                <a:avLst/>
                <a:gdLst/>
                <a:ahLst/>
                <a:cxnLst/>
                <a:rect l="l" t="t" r="r" b="b"/>
                <a:pathLst>
                  <a:path w="256" h="497" extrusionOk="0">
                    <a:moveTo>
                      <a:pt x="93" y="497"/>
                    </a:moveTo>
                    <a:lnTo>
                      <a:pt x="256" y="33"/>
                    </a:lnTo>
                    <a:lnTo>
                      <a:pt x="162" y="0"/>
                    </a:lnTo>
                    <a:lnTo>
                      <a:pt x="0" y="465"/>
                    </a:lnTo>
                    <a:lnTo>
                      <a:pt x="93" y="497"/>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6" name="Google Shape;2115;p15">
                <a:extLst>
                  <a:ext uri="{FF2B5EF4-FFF2-40B4-BE49-F238E27FC236}">
                    <a16:creationId xmlns:a16="http://schemas.microsoft.com/office/drawing/2014/main" id="{85CA7CB8-020D-4265-867A-0BD03E5FBE48}"/>
                  </a:ext>
                </a:extLst>
              </p:cNvPr>
              <p:cNvSpPr/>
              <p:nvPr/>
            </p:nvSpPr>
            <p:spPr>
              <a:xfrm>
                <a:off x="5145" y="220"/>
                <a:ext cx="256" cy="497"/>
              </a:xfrm>
              <a:custGeom>
                <a:avLst/>
                <a:gdLst/>
                <a:ahLst/>
                <a:cxnLst/>
                <a:rect l="l" t="t" r="r" b="b"/>
                <a:pathLst>
                  <a:path w="256" h="497" extrusionOk="0">
                    <a:moveTo>
                      <a:pt x="93" y="497"/>
                    </a:moveTo>
                    <a:lnTo>
                      <a:pt x="256" y="33"/>
                    </a:lnTo>
                    <a:lnTo>
                      <a:pt x="162" y="0"/>
                    </a:lnTo>
                    <a:lnTo>
                      <a:pt x="0" y="465"/>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7" name="Google Shape;2116;p15">
                <a:extLst>
                  <a:ext uri="{FF2B5EF4-FFF2-40B4-BE49-F238E27FC236}">
                    <a16:creationId xmlns:a16="http://schemas.microsoft.com/office/drawing/2014/main" id="{2F23F1F1-861F-4BF9-AD3A-1A3C6207B49F}"/>
                  </a:ext>
                </a:extLst>
              </p:cNvPr>
              <p:cNvSpPr/>
              <p:nvPr/>
            </p:nvSpPr>
            <p:spPr>
              <a:xfrm>
                <a:off x="4933" y="1478"/>
                <a:ext cx="148" cy="256"/>
              </a:xfrm>
              <a:custGeom>
                <a:avLst/>
                <a:gdLst/>
                <a:ahLst/>
                <a:cxnLst/>
                <a:rect l="l" t="t" r="r" b="b"/>
                <a:pathLst>
                  <a:path w="110" h="190" extrusionOk="0">
                    <a:moveTo>
                      <a:pt x="20" y="72"/>
                    </a:moveTo>
                    <a:cubicBezTo>
                      <a:pt x="20" y="72"/>
                      <a:pt x="12" y="102"/>
                      <a:pt x="57" y="148"/>
                    </a:cubicBezTo>
                    <a:cubicBezTo>
                      <a:pt x="97" y="190"/>
                      <a:pt x="110" y="157"/>
                      <a:pt x="108" y="141"/>
                    </a:cubicBezTo>
                    <a:cubicBezTo>
                      <a:pt x="105" y="116"/>
                      <a:pt x="89" y="89"/>
                      <a:pt x="90" y="83"/>
                    </a:cubicBezTo>
                    <a:cubicBezTo>
                      <a:pt x="90" y="83"/>
                      <a:pt x="98" y="72"/>
                      <a:pt x="96" y="65"/>
                    </a:cubicBezTo>
                    <a:cubicBezTo>
                      <a:pt x="81" y="7"/>
                      <a:pt x="43" y="0"/>
                      <a:pt x="23" y="10"/>
                    </a:cubicBezTo>
                    <a:cubicBezTo>
                      <a:pt x="0" y="22"/>
                      <a:pt x="0" y="48"/>
                      <a:pt x="20" y="72"/>
                    </a:cubicBez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cxnSp>
            <p:nvCxnSpPr>
              <p:cNvPr id="628" name="Google Shape;2117;p15">
                <a:extLst>
                  <a:ext uri="{FF2B5EF4-FFF2-40B4-BE49-F238E27FC236}">
                    <a16:creationId xmlns:a16="http://schemas.microsoft.com/office/drawing/2014/main" id="{9D095296-013C-4C81-8ECA-4EE90C0759E8}"/>
                  </a:ext>
                </a:extLst>
              </p:cNvPr>
              <p:cNvCxnSpPr/>
              <p:nvPr/>
            </p:nvCxnSpPr>
            <p:spPr>
              <a:xfrm>
                <a:off x="4962" y="1046"/>
                <a:ext cx="0" cy="0"/>
              </a:xfrm>
              <a:prstGeom prst="straightConnector1">
                <a:avLst/>
              </a:prstGeom>
              <a:noFill/>
              <a:ln>
                <a:noFill/>
              </a:ln>
            </p:spPr>
          </p:cxnSp>
          <p:cxnSp>
            <p:nvCxnSpPr>
              <p:cNvPr id="629" name="Google Shape;2118;p15">
                <a:extLst>
                  <a:ext uri="{FF2B5EF4-FFF2-40B4-BE49-F238E27FC236}">
                    <a16:creationId xmlns:a16="http://schemas.microsoft.com/office/drawing/2014/main" id="{0437FCBB-A7D3-42A5-A488-BFEF55F04709}"/>
                  </a:ext>
                </a:extLst>
              </p:cNvPr>
              <p:cNvCxnSpPr/>
              <p:nvPr/>
            </p:nvCxnSpPr>
            <p:spPr>
              <a:xfrm>
                <a:off x="4962" y="1046"/>
                <a:ext cx="0" cy="0"/>
              </a:xfrm>
              <a:prstGeom prst="straightConnector1">
                <a:avLst/>
              </a:prstGeom>
              <a:noFill/>
              <a:ln>
                <a:noFill/>
              </a:ln>
            </p:spPr>
          </p:cxnSp>
          <p:sp>
            <p:nvSpPr>
              <p:cNvPr id="630" name="Google Shape;2119;p15">
                <a:extLst>
                  <a:ext uri="{FF2B5EF4-FFF2-40B4-BE49-F238E27FC236}">
                    <a16:creationId xmlns:a16="http://schemas.microsoft.com/office/drawing/2014/main" id="{9BAAA6F1-D346-4474-8028-A331CCC2F9B2}"/>
                  </a:ext>
                </a:extLst>
              </p:cNvPr>
              <p:cNvSpPr/>
              <p:nvPr/>
            </p:nvSpPr>
            <p:spPr>
              <a:xfrm>
                <a:off x="4943" y="963"/>
                <a:ext cx="470" cy="632"/>
              </a:xfrm>
              <a:custGeom>
                <a:avLst/>
                <a:gdLst/>
                <a:ahLst/>
                <a:cxnLst/>
                <a:rect l="l" t="t" r="r" b="b"/>
                <a:pathLst>
                  <a:path w="347" h="468" extrusionOk="0">
                    <a:moveTo>
                      <a:pt x="346" y="161"/>
                    </a:moveTo>
                    <a:cubicBezTo>
                      <a:pt x="344" y="144"/>
                      <a:pt x="336" y="131"/>
                      <a:pt x="326" y="117"/>
                    </a:cubicBezTo>
                    <a:cubicBezTo>
                      <a:pt x="294" y="78"/>
                      <a:pt x="254" y="46"/>
                      <a:pt x="215" y="14"/>
                    </a:cubicBezTo>
                    <a:cubicBezTo>
                      <a:pt x="207" y="6"/>
                      <a:pt x="195" y="0"/>
                      <a:pt x="183" y="0"/>
                    </a:cubicBezTo>
                    <a:cubicBezTo>
                      <a:pt x="59" y="0"/>
                      <a:pt x="59" y="0"/>
                      <a:pt x="59" y="0"/>
                    </a:cubicBezTo>
                    <a:cubicBezTo>
                      <a:pt x="37" y="0"/>
                      <a:pt x="19" y="16"/>
                      <a:pt x="15" y="37"/>
                    </a:cubicBezTo>
                    <a:cubicBezTo>
                      <a:pt x="13" y="45"/>
                      <a:pt x="13" y="55"/>
                      <a:pt x="16" y="64"/>
                    </a:cubicBezTo>
                    <a:cubicBezTo>
                      <a:pt x="16" y="64"/>
                      <a:pt x="16" y="65"/>
                      <a:pt x="16" y="65"/>
                    </a:cubicBezTo>
                    <a:cubicBezTo>
                      <a:pt x="17" y="67"/>
                      <a:pt x="18" y="68"/>
                      <a:pt x="18" y="70"/>
                    </a:cubicBezTo>
                    <a:cubicBezTo>
                      <a:pt x="16" y="65"/>
                      <a:pt x="15" y="62"/>
                      <a:pt x="14" y="61"/>
                    </a:cubicBezTo>
                    <a:cubicBezTo>
                      <a:pt x="15" y="62"/>
                      <a:pt x="16" y="65"/>
                      <a:pt x="17" y="67"/>
                    </a:cubicBezTo>
                    <a:cubicBezTo>
                      <a:pt x="19" y="73"/>
                      <a:pt x="21" y="79"/>
                      <a:pt x="22" y="84"/>
                    </a:cubicBezTo>
                    <a:cubicBezTo>
                      <a:pt x="25" y="93"/>
                      <a:pt x="27" y="103"/>
                      <a:pt x="29" y="112"/>
                    </a:cubicBezTo>
                    <a:cubicBezTo>
                      <a:pt x="31" y="118"/>
                      <a:pt x="32" y="124"/>
                      <a:pt x="33" y="131"/>
                    </a:cubicBezTo>
                    <a:cubicBezTo>
                      <a:pt x="33" y="134"/>
                      <a:pt x="34" y="138"/>
                      <a:pt x="35" y="141"/>
                    </a:cubicBezTo>
                    <a:cubicBezTo>
                      <a:pt x="35" y="142"/>
                      <a:pt x="35" y="143"/>
                      <a:pt x="35" y="143"/>
                    </a:cubicBezTo>
                    <a:cubicBezTo>
                      <a:pt x="35" y="144"/>
                      <a:pt x="35" y="145"/>
                      <a:pt x="35" y="146"/>
                    </a:cubicBezTo>
                    <a:cubicBezTo>
                      <a:pt x="46" y="231"/>
                      <a:pt x="35" y="317"/>
                      <a:pt x="13" y="399"/>
                    </a:cubicBezTo>
                    <a:cubicBezTo>
                      <a:pt x="0" y="447"/>
                      <a:pt x="75" y="468"/>
                      <a:pt x="88" y="420"/>
                    </a:cubicBezTo>
                    <a:cubicBezTo>
                      <a:pt x="112" y="331"/>
                      <a:pt x="123" y="238"/>
                      <a:pt x="113" y="146"/>
                    </a:cubicBezTo>
                    <a:cubicBezTo>
                      <a:pt x="111" y="128"/>
                      <a:pt x="108" y="111"/>
                      <a:pt x="104" y="93"/>
                    </a:cubicBezTo>
                    <a:cubicBezTo>
                      <a:pt x="189" y="93"/>
                      <a:pt x="189" y="93"/>
                      <a:pt x="189" y="93"/>
                    </a:cubicBezTo>
                    <a:cubicBezTo>
                      <a:pt x="214" y="114"/>
                      <a:pt x="239" y="137"/>
                      <a:pt x="261" y="161"/>
                    </a:cubicBezTo>
                    <a:cubicBezTo>
                      <a:pt x="263" y="164"/>
                      <a:pt x="265" y="166"/>
                      <a:pt x="267" y="168"/>
                    </a:cubicBezTo>
                    <a:cubicBezTo>
                      <a:pt x="268" y="169"/>
                      <a:pt x="268" y="169"/>
                      <a:pt x="268" y="169"/>
                    </a:cubicBezTo>
                    <a:cubicBezTo>
                      <a:pt x="268" y="171"/>
                      <a:pt x="268" y="175"/>
                      <a:pt x="268" y="177"/>
                    </a:cubicBezTo>
                    <a:cubicBezTo>
                      <a:pt x="268" y="177"/>
                      <a:pt x="268" y="178"/>
                      <a:pt x="268" y="178"/>
                    </a:cubicBezTo>
                    <a:cubicBezTo>
                      <a:pt x="268" y="179"/>
                      <a:pt x="268" y="180"/>
                      <a:pt x="267" y="181"/>
                    </a:cubicBezTo>
                    <a:cubicBezTo>
                      <a:pt x="267" y="185"/>
                      <a:pt x="266" y="189"/>
                      <a:pt x="265" y="193"/>
                    </a:cubicBezTo>
                    <a:cubicBezTo>
                      <a:pt x="259" y="229"/>
                      <a:pt x="249" y="264"/>
                      <a:pt x="239" y="299"/>
                    </a:cubicBezTo>
                    <a:cubicBezTo>
                      <a:pt x="224" y="347"/>
                      <a:pt x="299" y="367"/>
                      <a:pt x="314" y="319"/>
                    </a:cubicBezTo>
                    <a:cubicBezTo>
                      <a:pt x="325" y="283"/>
                      <a:pt x="334" y="247"/>
                      <a:pt x="341" y="210"/>
                    </a:cubicBezTo>
                    <a:cubicBezTo>
                      <a:pt x="344" y="194"/>
                      <a:pt x="347" y="177"/>
                      <a:pt x="346" y="161"/>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1" name="Google Shape;2120;p15">
                <a:extLst>
                  <a:ext uri="{FF2B5EF4-FFF2-40B4-BE49-F238E27FC236}">
                    <a16:creationId xmlns:a16="http://schemas.microsoft.com/office/drawing/2014/main" id="{569CF089-D25C-4DF3-A199-1597FCDF63E3}"/>
                  </a:ext>
                </a:extLst>
              </p:cNvPr>
              <p:cNvSpPr/>
              <p:nvPr/>
            </p:nvSpPr>
            <p:spPr>
              <a:xfrm>
                <a:off x="4941" y="620"/>
                <a:ext cx="327" cy="447"/>
              </a:xfrm>
              <a:custGeom>
                <a:avLst/>
                <a:gdLst/>
                <a:ahLst/>
                <a:cxnLst/>
                <a:rect l="l" t="t" r="r" b="b"/>
                <a:pathLst>
                  <a:path w="242" h="331" extrusionOk="0">
                    <a:moveTo>
                      <a:pt x="121" y="0"/>
                    </a:moveTo>
                    <a:cubicBezTo>
                      <a:pt x="0" y="0"/>
                      <a:pt x="15" y="61"/>
                      <a:pt x="15" y="61"/>
                    </a:cubicBezTo>
                    <a:cubicBezTo>
                      <a:pt x="15" y="300"/>
                      <a:pt x="15" y="300"/>
                      <a:pt x="15" y="300"/>
                    </a:cubicBezTo>
                    <a:cubicBezTo>
                      <a:pt x="67" y="327"/>
                      <a:pt x="189" y="331"/>
                      <a:pt x="226" y="282"/>
                    </a:cubicBezTo>
                    <a:cubicBezTo>
                      <a:pt x="226" y="43"/>
                      <a:pt x="226" y="43"/>
                      <a:pt x="226" y="43"/>
                    </a:cubicBezTo>
                    <a:cubicBezTo>
                      <a:pt x="226" y="43"/>
                      <a:pt x="242" y="0"/>
                      <a:pt x="121" y="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2" name="Google Shape;2121;p15">
                <a:extLst>
                  <a:ext uri="{FF2B5EF4-FFF2-40B4-BE49-F238E27FC236}">
                    <a16:creationId xmlns:a16="http://schemas.microsoft.com/office/drawing/2014/main" id="{5A8BFFAD-146F-435B-99CC-A9C4DD190806}"/>
                  </a:ext>
                </a:extLst>
              </p:cNvPr>
              <p:cNvSpPr/>
              <p:nvPr/>
            </p:nvSpPr>
            <p:spPr>
              <a:xfrm>
                <a:off x="5034" y="638"/>
                <a:ext cx="146" cy="174"/>
              </a:xfrm>
              <a:custGeom>
                <a:avLst/>
                <a:gdLst/>
                <a:ahLst/>
                <a:cxnLst/>
                <a:rect l="l" t="t" r="r" b="b"/>
                <a:pathLst>
                  <a:path w="146" h="174" extrusionOk="0">
                    <a:moveTo>
                      <a:pt x="0" y="0"/>
                    </a:moveTo>
                    <a:lnTo>
                      <a:pt x="106" y="174"/>
                    </a:lnTo>
                    <a:lnTo>
                      <a:pt x="146"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3" name="Google Shape;2122;p15">
                <a:extLst>
                  <a:ext uri="{FF2B5EF4-FFF2-40B4-BE49-F238E27FC236}">
                    <a16:creationId xmlns:a16="http://schemas.microsoft.com/office/drawing/2014/main" id="{6BC6A8D4-2576-46E8-A73B-9CE33CBEE98A}"/>
                  </a:ext>
                </a:extLst>
              </p:cNvPr>
              <p:cNvSpPr/>
              <p:nvPr/>
            </p:nvSpPr>
            <p:spPr>
              <a:xfrm>
                <a:off x="5037" y="639"/>
                <a:ext cx="147" cy="65"/>
              </a:xfrm>
              <a:custGeom>
                <a:avLst/>
                <a:gdLst/>
                <a:ahLst/>
                <a:cxnLst/>
                <a:rect l="l" t="t" r="r" b="b"/>
                <a:pathLst>
                  <a:path w="109" h="48" extrusionOk="0">
                    <a:moveTo>
                      <a:pt x="109" y="13"/>
                    </a:moveTo>
                    <a:cubicBezTo>
                      <a:pt x="108" y="13"/>
                      <a:pt x="108" y="13"/>
                      <a:pt x="108" y="13"/>
                    </a:cubicBezTo>
                    <a:cubicBezTo>
                      <a:pt x="72" y="0"/>
                      <a:pt x="32" y="0"/>
                      <a:pt x="1" y="13"/>
                    </a:cubicBezTo>
                    <a:cubicBezTo>
                      <a:pt x="0" y="13"/>
                      <a:pt x="0" y="13"/>
                      <a:pt x="0" y="13"/>
                    </a:cubicBezTo>
                    <a:cubicBezTo>
                      <a:pt x="22" y="48"/>
                      <a:pt x="22" y="48"/>
                      <a:pt x="22" y="48"/>
                    </a:cubicBezTo>
                    <a:cubicBezTo>
                      <a:pt x="57" y="25"/>
                      <a:pt x="57" y="25"/>
                      <a:pt x="57" y="25"/>
                    </a:cubicBezTo>
                    <a:cubicBezTo>
                      <a:pt x="100" y="48"/>
                      <a:pt x="100" y="48"/>
                      <a:pt x="100" y="48"/>
                    </a:cubicBezTo>
                    <a:lnTo>
                      <a:pt x="109" y="13"/>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4" name="Google Shape;2123;p15">
                <a:extLst>
                  <a:ext uri="{FF2B5EF4-FFF2-40B4-BE49-F238E27FC236}">
                    <a16:creationId xmlns:a16="http://schemas.microsoft.com/office/drawing/2014/main" id="{67503A8D-9CD7-4324-8C8D-64902DBB34FC}"/>
                  </a:ext>
                </a:extLst>
              </p:cNvPr>
              <p:cNvSpPr/>
              <p:nvPr/>
            </p:nvSpPr>
            <p:spPr>
              <a:xfrm>
                <a:off x="5107" y="638"/>
                <a:ext cx="41" cy="174"/>
              </a:xfrm>
              <a:custGeom>
                <a:avLst/>
                <a:gdLst/>
                <a:ahLst/>
                <a:cxnLst/>
                <a:rect l="l" t="t" r="r" b="b"/>
                <a:pathLst>
                  <a:path w="41" h="174" extrusionOk="0">
                    <a:moveTo>
                      <a:pt x="41" y="139"/>
                    </a:moveTo>
                    <a:lnTo>
                      <a:pt x="33" y="174"/>
                    </a:lnTo>
                    <a:lnTo>
                      <a:pt x="11" y="139"/>
                    </a:lnTo>
                    <a:lnTo>
                      <a:pt x="0" y="0"/>
                    </a:lnTo>
                    <a:lnTo>
                      <a:pt x="41" y="139"/>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5" name="Google Shape;2124;p15">
                <a:extLst>
                  <a:ext uri="{FF2B5EF4-FFF2-40B4-BE49-F238E27FC236}">
                    <a16:creationId xmlns:a16="http://schemas.microsoft.com/office/drawing/2014/main" id="{7977E9D2-9F55-4C65-AACB-6B11DCC68FF3}"/>
                  </a:ext>
                </a:extLst>
              </p:cNvPr>
              <p:cNvSpPr/>
              <p:nvPr/>
            </p:nvSpPr>
            <p:spPr>
              <a:xfrm>
                <a:off x="5080" y="636"/>
                <a:ext cx="56" cy="52"/>
              </a:xfrm>
              <a:custGeom>
                <a:avLst/>
                <a:gdLst/>
                <a:ahLst/>
                <a:cxnLst/>
                <a:rect l="l" t="t" r="r" b="b"/>
                <a:pathLst>
                  <a:path w="41" h="38" extrusionOk="0">
                    <a:moveTo>
                      <a:pt x="27" y="38"/>
                    </a:moveTo>
                    <a:cubicBezTo>
                      <a:pt x="27" y="38"/>
                      <a:pt x="27" y="38"/>
                      <a:pt x="27" y="38"/>
                    </a:cubicBezTo>
                    <a:cubicBezTo>
                      <a:pt x="32" y="38"/>
                      <a:pt x="36" y="35"/>
                      <a:pt x="37" y="30"/>
                    </a:cubicBezTo>
                    <a:cubicBezTo>
                      <a:pt x="40" y="13"/>
                      <a:pt x="40" y="13"/>
                      <a:pt x="40" y="13"/>
                    </a:cubicBezTo>
                    <a:cubicBezTo>
                      <a:pt x="41" y="7"/>
                      <a:pt x="34" y="0"/>
                      <a:pt x="26" y="0"/>
                    </a:cubicBezTo>
                    <a:cubicBezTo>
                      <a:pt x="13" y="0"/>
                      <a:pt x="13" y="0"/>
                      <a:pt x="13" y="0"/>
                    </a:cubicBezTo>
                    <a:cubicBezTo>
                      <a:pt x="5" y="0"/>
                      <a:pt x="0" y="7"/>
                      <a:pt x="4" y="13"/>
                    </a:cubicBezTo>
                    <a:cubicBezTo>
                      <a:pt x="13" y="30"/>
                      <a:pt x="13" y="30"/>
                      <a:pt x="13" y="30"/>
                    </a:cubicBezTo>
                    <a:cubicBezTo>
                      <a:pt x="16" y="35"/>
                      <a:pt x="21" y="38"/>
                      <a:pt x="27" y="38"/>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6" name="Google Shape;2125;p15">
                <a:extLst>
                  <a:ext uri="{FF2B5EF4-FFF2-40B4-BE49-F238E27FC236}">
                    <a16:creationId xmlns:a16="http://schemas.microsoft.com/office/drawing/2014/main" id="{8E17EEC8-AE3C-4784-AA1F-B61BD168E6A7}"/>
                  </a:ext>
                </a:extLst>
              </p:cNvPr>
              <p:cNvSpPr/>
              <p:nvPr/>
            </p:nvSpPr>
            <p:spPr>
              <a:xfrm>
                <a:off x="5034" y="619"/>
                <a:ext cx="146" cy="66"/>
              </a:xfrm>
              <a:custGeom>
                <a:avLst/>
                <a:gdLst/>
                <a:ahLst/>
                <a:cxnLst/>
                <a:rect l="l" t="t" r="r" b="b"/>
                <a:pathLst>
                  <a:path w="108" h="49" extrusionOk="0">
                    <a:moveTo>
                      <a:pt x="108" y="14"/>
                    </a:moveTo>
                    <a:cubicBezTo>
                      <a:pt x="108" y="14"/>
                      <a:pt x="108" y="14"/>
                      <a:pt x="108" y="14"/>
                    </a:cubicBezTo>
                    <a:cubicBezTo>
                      <a:pt x="71" y="0"/>
                      <a:pt x="32" y="0"/>
                      <a:pt x="0" y="14"/>
                    </a:cubicBezTo>
                    <a:cubicBezTo>
                      <a:pt x="0" y="14"/>
                      <a:pt x="0" y="14"/>
                      <a:pt x="0" y="14"/>
                    </a:cubicBezTo>
                    <a:cubicBezTo>
                      <a:pt x="21" y="49"/>
                      <a:pt x="21" y="49"/>
                      <a:pt x="21" y="49"/>
                    </a:cubicBezTo>
                    <a:cubicBezTo>
                      <a:pt x="57" y="28"/>
                      <a:pt x="57" y="28"/>
                      <a:pt x="57" y="28"/>
                    </a:cubicBezTo>
                    <a:cubicBezTo>
                      <a:pt x="100" y="49"/>
                      <a:pt x="100" y="49"/>
                      <a:pt x="100" y="49"/>
                    </a:cubicBezTo>
                    <a:lnTo>
                      <a:pt x="108" y="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7" name="Google Shape;2126;p15">
                <a:extLst>
                  <a:ext uri="{FF2B5EF4-FFF2-40B4-BE49-F238E27FC236}">
                    <a16:creationId xmlns:a16="http://schemas.microsoft.com/office/drawing/2014/main" id="{EC698312-5BF8-43CF-8D21-3351CDA8A3A5}"/>
                  </a:ext>
                </a:extLst>
              </p:cNvPr>
              <p:cNvSpPr/>
              <p:nvPr/>
            </p:nvSpPr>
            <p:spPr>
              <a:xfrm>
                <a:off x="5140" y="627"/>
                <a:ext cx="94" cy="185"/>
              </a:xfrm>
              <a:custGeom>
                <a:avLst/>
                <a:gdLst/>
                <a:ahLst/>
                <a:cxnLst/>
                <a:rect l="l" t="t" r="r" b="b"/>
                <a:pathLst>
                  <a:path w="94" h="185" extrusionOk="0">
                    <a:moveTo>
                      <a:pt x="0" y="185"/>
                    </a:moveTo>
                    <a:lnTo>
                      <a:pt x="39" y="0"/>
                    </a:lnTo>
                    <a:lnTo>
                      <a:pt x="94" y="19"/>
                    </a:lnTo>
                    <a:lnTo>
                      <a:pt x="69" y="54"/>
                    </a:lnTo>
                    <a:lnTo>
                      <a:pt x="50" y="61"/>
                    </a:lnTo>
                    <a:lnTo>
                      <a:pt x="63" y="84"/>
                    </a:lnTo>
                    <a:lnTo>
                      <a:pt x="0" y="185"/>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8" name="Google Shape;2127;p15">
                <a:extLst>
                  <a:ext uri="{FF2B5EF4-FFF2-40B4-BE49-F238E27FC236}">
                    <a16:creationId xmlns:a16="http://schemas.microsoft.com/office/drawing/2014/main" id="{8F067441-8FC7-4178-A016-E97A4B8D0D31}"/>
                  </a:ext>
                </a:extLst>
              </p:cNvPr>
              <p:cNvSpPr/>
              <p:nvPr/>
            </p:nvSpPr>
            <p:spPr>
              <a:xfrm>
                <a:off x="4981" y="627"/>
                <a:ext cx="159" cy="185"/>
              </a:xfrm>
              <a:custGeom>
                <a:avLst/>
                <a:gdLst/>
                <a:ahLst/>
                <a:cxnLst/>
                <a:rect l="l" t="t" r="r" b="b"/>
                <a:pathLst>
                  <a:path w="159" h="185" extrusionOk="0">
                    <a:moveTo>
                      <a:pt x="159" y="185"/>
                    </a:moveTo>
                    <a:lnTo>
                      <a:pt x="50" y="0"/>
                    </a:lnTo>
                    <a:lnTo>
                      <a:pt x="0" y="16"/>
                    </a:lnTo>
                    <a:lnTo>
                      <a:pt x="40" y="54"/>
                    </a:lnTo>
                    <a:lnTo>
                      <a:pt x="61" y="61"/>
                    </a:lnTo>
                    <a:lnTo>
                      <a:pt x="57" y="84"/>
                    </a:lnTo>
                    <a:lnTo>
                      <a:pt x="159" y="185"/>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9" name="Google Shape;2128;p15">
                <a:extLst>
                  <a:ext uri="{FF2B5EF4-FFF2-40B4-BE49-F238E27FC236}">
                    <a16:creationId xmlns:a16="http://schemas.microsoft.com/office/drawing/2014/main" id="{2244A2C7-80C2-4AE5-97BA-8FA1A6BC9D4E}"/>
                  </a:ext>
                </a:extLst>
              </p:cNvPr>
              <p:cNvSpPr/>
              <p:nvPr/>
            </p:nvSpPr>
            <p:spPr>
              <a:xfrm>
                <a:off x="4864" y="244"/>
                <a:ext cx="406" cy="303"/>
              </a:xfrm>
              <a:custGeom>
                <a:avLst/>
                <a:gdLst/>
                <a:ahLst/>
                <a:cxnLst/>
                <a:rect l="l" t="t" r="r" b="b"/>
                <a:pathLst>
                  <a:path w="300" h="224" extrusionOk="0">
                    <a:moveTo>
                      <a:pt x="74" y="224"/>
                    </a:moveTo>
                    <a:cubicBezTo>
                      <a:pt x="74" y="224"/>
                      <a:pt x="0" y="100"/>
                      <a:pt x="74" y="67"/>
                    </a:cubicBezTo>
                    <a:cubicBezTo>
                      <a:pt x="91" y="0"/>
                      <a:pt x="182" y="17"/>
                      <a:pt x="204" y="23"/>
                    </a:cubicBezTo>
                    <a:cubicBezTo>
                      <a:pt x="226" y="29"/>
                      <a:pt x="240" y="18"/>
                      <a:pt x="240" y="18"/>
                    </a:cubicBezTo>
                    <a:cubicBezTo>
                      <a:pt x="247" y="24"/>
                      <a:pt x="248" y="39"/>
                      <a:pt x="248" y="39"/>
                    </a:cubicBezTo>
                    <a:cubicBezTo>
                      <a:pt x="265" y="16"/>
                      <a:pt x="265" y="16"/>
                      <a:pt x="265" y="16"/>
                    </a:cubicBezTo>
                    <a:cubicBezTo>
                      <a:pt x="288" y="30"/>
                      <a:pt x="300" y="67"/>
                      <a:pt x="268" y="119"/>
                    </a:cubicBezTo>
                    <a:lnTo>
                      <a:pt x="74" y="224"/>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0" name="Google Shape;2129;p15">
                <a:extLst>
                  <a:ext uri="{FF2B5EF4-FFF2-40B4-BE49-F238E27FC236}">
                    <a16:creationId xmlns:a16="http://schemas.microsoft.com/office/drawing/2014/main" id="{D0D7D1E6-7B93-4DD8-A077-A214F9B8FFBE}"/>
                  </a:ext>
                </a:extLst>
              </p:cNvPr>
              <p:cNvSpPr/>
              <p:nvPr/>
            </p:nvSpPr>
            <p:spPr>
              <a:xfrm>
                <a:off x="5071" y="548"/>
                <a:ext cx="65" cy="107"/>
              </a:xfrm>
              <a:custGeom>
                <a:avLst/>
                <a:gdLst/>
                <a:ahLst/>
                <a:cxnLst/>
                <a:rect l="l" t="t" r="r" b="b"/>
                <a:pathLst>
                  <a:path w="48" h="79" extrusionOk="0">
                    <a:moveTo>
                      <a:pt x="48" y="58"/>
                    </a:moveTo>
                    <a:cubicBezTo>
                      <a:pt x="48" y="69"/>
                      <a:pt x="39" y="79"/>
                      <a:pt x="27" y="79"/>
                    </a:cubicBezTo>
                    <a:cubicBezTo>
                      <a:pt x="22" y="79"/>
                      <a:pt x="22" y="79"/>
                      <a:pt x="22" y="79"/>
                    </a:cubicBezTo>
                    <a:cubicBezTo>
                      <a:pt x="10" y="79"/>
                      <a:pt x="0" y="69"/>
                      <a:pt x="0" y="58"/>
                    </a:cubicBezTo>
                    <a:cubicBezTo>
                      <a:pt x="0" y="22"/>
                      <a:pt x="0" y="22"/>
                      <a:pt x="0" y="22"/>
                    </a:cubicBezTo>
                    <a:cubicBezTo>
                      <a:pt x="0" y="10"/>
                      <a:pt x="10" y="0"/>
                      <a:pt x="22" y="0"/>
                    </a:cubicBezTo>
                    <a:cubicBezTo>
                      <a:pt x="27" y="0"/>
                      <a:pt x="27" y="0"/>
                      <a:pt x="27" y="0"/>
                    </a:cubicBezTo>
                    <a:cubicBezTo>
                      <a:pt x="39" y="0"/>
                      <a:pt x="48" y="10"/>
                      <a:pt x="48" y="22"/>
                    </a:cubicBezTo>
                    <a:lnTo>
                      <a:pt x="48" y="58"/>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1" name="Google Shape;2130;p15">
                <a:extLst>
                  <a:ext uri="{FF2B5EF4-FFF2-40B4-BE49-F238E27FC236}">
                    <a16:creationId xmlns:a16="http://schemas.microsoft.com/office/drawing/2014/main" id="{4594791C-26FC-4980-BFB5-EE2CC4F6C288}"/>
                  </a:ext>
                </a:extLst>
              </p:cNvPr>
              <p:cNvSpPr/>
              <p:nvPr/>
            </p:nvSpPr>
            <p:spPr>
              <a:xfrm>
                <a:off x="4914" y="324"/>
                <a:ext cx="326" cy="314"/>
              </a:xfrm>
              <a:custGeom>
                <a:avLst/>
                <a:gdLst/>
                <a:ahLst/>
                <a:cxnLst/>
                <a:rect l="l" t="t" r="r" b="b"/>
                <a:pathLst>
                  <a:path w="241" h="232" extrusionOk="0">
                    <a:moveTo>
                      <a:pt x="155" y="3"/>
                    </a:moveTo>
                    <a:cubicBezTo>
                      <a:pt x="95" y="8"/>
                      <a:pt x="95" y="8"/>
                      <a:pt x="95" y="8"/>
                    </a:cubicBezTo>
                    <a:cubicBezTo>
                      <a:pt x="56" y="11"/>
                      <a:pt x="27" y="46"/>
                      <a:pt x="30" y="87"/>
                    </a:cubicBezTo>
                    <a:cubicBezTo>
                      <a:pt x="32" y="105"/>
                      <a:pt x="32" y="105"/>
                      <a:pt x="32" y="105"/>
                    </a:cubicBezTo>
                    <a:cubicBezTo>
                      <a:pt x="31" y="105"/>
                      <a:pt x="31" y="105"/>
                      <a:pt x="31" y="105"/>
                    </a:cubicBezTo>
                    <a:cubicBezTo>
                      <a:pt x="30" y="105"/>
                      <a:pt x="29" y="105"/>
                      <a:pt x="28" y="105"/>
                    </a:cubicBezTo>
                    <a:cubicBezTo>
                      <a:pt x="27" y="105"/>
                      <a:pt x="27" y="105"/>
                      <a:pt x="27" y="105"/>
                    </a:cubicBezTo>
                    <a:cubicBezTo>
                      <a:pt x="12" y="107"/>
                      <a:pt x="0" y="121"/>
                      <a:pt x="1" y="137"/>
                    </a:cubicBezTo>
                    <a:cubicBezTo>
                      <a:pt x="2" y="137"/>
                      <a:pt x="2" y="137"/>
                      <a:pt x="2" y="137"/>
                    </a:cubicBezTo>
                    <a:cubicBezTo>
                      <a:pt x="3" y="153"/>
                      <a:pt x="16" y="166"/>
                      <a:pt x="32" y="164"/>
                    </a:cubicBezTo>
                    <a:cubicBezTo>
                      <a:pt x="32" y="164"/>
                      <a:pt x="32" y="164"/>
                      <a:pt x="32" y="164"/>
                    </a:cubicBezTo>
                    <a:cubicBezTo>
                      <a:pt x="34" y="164"/>
                      <a:pt x="35" y="164"/>
                      <a:pt x="36" y="164"/>
                    </a:cubicBezTo>
                    <a:cubicBezTo>
                      <a:pt x="37" y="164"/>
                      <a:pt x="37" y="164"/>
                      <a:pt x="37" y="164"/>
                    </a:cubicBezTo>
                    <a:cubicBezTo>
                      <a:pt x="41" y="203"/>
                      <a:pt x="75" y="232"/>
                      <a:pt x="113" y="229"/>
                    </a:cubicBezTo>
                    <a:cubicBezTo>
                      <a:pt x="173" y="224"/>
                      <a:pt x="173" y="224"/>
                      <a:pt x="173" y="224"/>
                    </a:cubicBezTo>
                    <a:cubicBezTo>
                      <a:pt x="212" y="221"/>
                      <a:pt x="241" y="185"/>
                      <a:pt x="238" y="144"/>
                    </a:cubicBezTo>
                    <a:cubicBezTo>
                      <a:pt x="232" y="71"/>
                      <a:pt x="232" y="71"/>
                      <a:pt x="232" y="71"/>
                    </a:cubicBezTo>
                    <a:cubicBezTo>
                      <a:pt x="229" y="30"/>
                      <a:pt x="195" y="0"/>
                      <a:pt x="155"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2" name="Google Shape;2131;p15">
                <a:extLst>
                  <a:ext uri="{FF2B5EF4-FFF2-40B4-BE49-F238E27FC236}">
                    <a16:creationId xmlns:a16="http://schemas.microsoft.com/office/drawing/2014/main" id="{8E05EA20-A8BC-4446-82A5-0E361A6413C8}"/>
                  </a:ext>
                </a:extLst>
              </p:cNvPr>
              <p:cNvSpPr/>
              <p:nvPr/>
            </p:nvSpPr>
            <p:spPr>
              <a:xfrm>
                <a:off x="4949" y="292"/>
                <a:ext cx="212" cy="228"/>
              </a:xfrm>
              <a:custGeom>
                <a:avLst/>
                <a:gdLst/>
                <a:ahLst/>
                <a:cxnLst/>
                <a:rect l="l" t="t" r="r" b="b"/>
                <a:pathLst>
                  <a:path w="157" h="169" extrusionOk="0">
                    <a:moveTo>
                      <a:pt x="31" y="151"/>
                    </a:moveTo>
                    <a:cubicBezTo>
                      <a:pt x="28" y="116"/>
                      <a:pt x="17" y="73"/>
                      <a:pt x="46" y="46"/>
                    </a:cubicBezTo>
                    <a:cubicBezTo>
                      <a:pt x="61" y="33"/>
                      <a:pt x="78" y="32"/>
                      <a:pt x="96" y="30"/>
                    </a:cubicBezTo>
                    <a:cubicBezTo>
                      <a:pt x="111" y="29"/>
                      <a:pt x="126" y="28"/>
                      <a:pt x="141" y="27"/>
                    </a:cubicBezTo>
                    <a:cubicBezTo>
                      <a:pt x="157" y="26"/>
                      <a:pt x="155" y="0"/>
                      <a:pt x="139" y="1"/>
                    </a:cubicBezTo>
                    <a:cubicBezTo>
                      <a:pt x="122" y="2"/>
                      <a:pt x="106" y="3"/>
                      <a:pt x="90" y="5"/>
                    </a:cubicBezTo>
                    <a:cubicBezTo>
                      <a:pt x="67" y="7"/>
                      <a:pt x="45" y="12"/>
                      <a:pt x="28" y="29"/>
                    </a:cubicBezTo>
                    <a:cubicBezTo>
                      <a:pt x="8" y="48"/>
                      <a:pt x="0" y="75"/>
                      <a:pt x="2" y="102"/>
                    </a:cubicBezTo>
                    <a:cubicBezTo>
                      <a:pt x="3" y="119"/>
                      <a:pt x="5" y="136"/>
                      <a:pt x="6" y="153"/>
                    </a:cubicBezTo>
                    <a:cubicBezTo>
                      <a:pt x="8" y="169"/>
                      <a:pt x="32" y="167"/>
                      <a:pt x="31" y="15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3" name="Google Shape;2132;p15">
                <a:extLst>
                  <a:ext uri="{FF2B5EF4-FFF2-40B4-BE49-F238E27FC236}">
                    <a16:creationId xmlns:a16="http://schemas.microsoft.com/office/drawing/2014/main" id="{0945C8CA-F8AE-4404-88D6-C6F973854C11}"/>
                  </a:ext>
                </a:extLst>
              </p:cNvPr>
              <p:cNvSpPr/>
              <p:nvPr/>
            </p:nvSpPr>
            <p:spPr>
              <a:xfrm>
                <a:off x="5064" y="469"/>
                <a:ext cx="19" cy="25"/>
              </a:xfrm>
              <a:custGeom>
                <a:avLst/>
                <a:gdLst/>
                <a:ahLst/>
                <a:cxnLst/>
                <a:rect l="l" t="t" r="r" b="b"/>
                <a:pathLst>
                  <a:path w="14" h="19" extrusionOk="0">
                    <a:moveTo>
                      <a:pt x="14" y="9"/>
                    </a:moveTo>
                    <a:cubicBezTo>
                      <a:pt x="14" y="14"/>
                      <a:pt x="12" y="19"/>
                      <a:pt x="8" y="19"/>
                    </a:cubicBezTo>
                    <a:cubicBezTo>
                      <a:pt x="4" y="19"/>
                      <a:pt x="1" y="16"/>
                      <a:pt x="0" y="10"/>
                    </a:cubicBezTo>
                    <a:cubicBezTo>
                      <a:pt x="0" y="5"/>
                      <a:pt x="3" y="1"/>
                      <a:pt x="6" y="1"/>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4" name="Google Shape;2133;p15">
                <a:extLst>
                  <a:ext uri="{FF2B5EF4-FFF2-40B4-BE49-F238E27FC236}">
                    <a16:creationId xmlns:a16="http://schemas.microsoft.com/office/drawing/2014/main" id="{46A22AC4-86F1-409E-AF81-99D7973EB988}"/>
                  </a:ext>
                </a:extLst>
              </p:cNvPr>
              <p:cNvSpPr/>
              <p:nvPr/>
            </p:nvSpPr>
            <p:spPr>
              <a:xfrm>
                <a:off x="5167" y="461"/>
                <a:ext cx="19" cy="25"/>
              </a:xfrm>
              <a:custGeom>
                <a:avLst/>
                <a:gdLst/>
                <a:ahLst/>
                <a:cxnLst/>
                <a:rect l="l" t="t" r="r" b="b"/>
                <a:pathLst>
                  <a:path w="14" h="19" extrusionOk="0">
                    <a:moveTo>
                      <a:pt x="14" y="9"/>
                    </a:moveTo>
                    <a:cubicBezTo>
                      <a:pt x="14" y="14"/>
                      <a:pt x="11" y="19"/>
                      <a:pt x="8" y="19"/>
                    </a:cubicBezTo>
                    <a:cubicBezTo>
                      <a:pt x="4" y="19"/>
                      <a:pt x="1" y="15"/>
                      <a:pt x="0" y="10"/>
                    </a:cubicBezTo>
                    <a:cubicBezTo>
                      <a:pt x="0" y="5"/>
                      <a:pt x="2" y="1"/>
                      <a:pt x="6" y="0"/>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5" name="Google Shape;2134;p15">
                <a:extLst>
                  <a:ext uri="{FF2B5EF4-FFF2-40B4-BE49-F238E27FC236}">
                    <a16:creationId xmlns:a16="http://schemas.microsoft.com/office/drawing/2014/main" id="{14CDD7F0-DD2A-4A81-A244-AA657FAF4F11}"/>
                  </a:ext>
                </a:extLst>
              </p:cNvPr>
              <p:cNvSpPr/>
              <p:nvPr/>
            </p:nvSpPr>
            <p:spPr>
              <a:xfrm>
                <a:off x="5148" y="412"/>
                <a:ext cx="50" cy="26"/>
              </a:xfrm>
              <a:custGeom>
                <a:avLst/>
                <a:gdLst/>
                <a:ahLst/>
                <a:cxnLst/>
                <a:rect l="l" t="t" r="r" b="b"/>
                <a:pathLst>
                  <a:path w="37" h="19" extrusionOk="0">
                    <a:moveTo>
                      <a:pt x="34" y="11"/>
                    </a:moveTo>
                    <a:cubicBezTo>
                      <a:pt x="25" y="0"/>
                      <a:pt x="9" y="1"/>
                      <a:pt x="1" y="14"/>
                    </a:cubicBezTo>
                    <a:cubicBezTo>
                      <a:pt x="0" y="17"/>
                      <a:pt x="4" y="19"/>
                      <a:pt x="6" y="16"/>
                    </a:cubicBezTo>
                    <a:cubicBezTo>
                      <a:pt x="12" y="6"/>
                      <a:pt x="23" y="7"/>
                      <a:pt x="31" y="15"/>
                    </a:cubicBezTo>
                    <a:cubicBezTo>
                      <a:pt x="33" y="18"/>
                      <a:pt x="37" y="14"/>
                      <a:pt x="34"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6" name="Google Shape;2135;p15">
                <a:extLst>
                  <a:ext uri="{FF2B5EF4-FFF2-40B4-BE49-F238E27FC236}">
                    <a16:creationId xmlns:a16="http://schemas.microsoft.com/office/drawing/2014/main" id="{FC4F2D80-5393-4B46-AA6F-6BAF416F93B5}"/>
                  </a:ext>
                </a:extLst>
              </p:cNvPr>
              <p:cNvSpPr/>
              <p:nvPr/>
            </p:nvSpPr>
            <p:spPr>
              <a:xfrm>
                <a:off x="5045" y="420"/>
                <a:ext cx="50" cy="27"/>
              </a:xfrm>
              <a:custGeom>
                <a:avLst/>
                <a:gdLst/>
                <a:ahLst/>
                <a:cxnLst/>
                <a:rect l="l" t="t" r="r" b="b"/>
                <a:pathLst>
                  <a:path w="37" h="20" extrusionOk="0">
                    <a:moveTo>
                      <a:pt x="6" y="17"/>
                    </a:moveTo>
                    <a:cubicBezTo>
                      <a:pt x="12" y="7"/>
                      <a:pt x="23" y="6"/>
                      <a:pt x="31" y="15"/>
                    </a:cubicBezTo>
                    <a:cubicBezTo>
                      <a:pt x="33" y="17"/>
                      <a:pt x="37" y="13"/>
                      <a:pt x="35" y="11"/>
                    </a:cubicBezTo>
                    <a:cubicBezTo>
                      <a:pt x="25" y="0"/>
                      <a:pt x="9" y="2"/>
                      <a:pt x="2" y="14"/>
                    </a:cubicBezTo>
                    <a:cubicBezTo>
                      <a:pt x="0" y="17"/>
                      <a:pt x="4" y="20"/>
                      <a:pt x="6" y="1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7" name="Google Shape;2136;p15">
                <a:extLst>
                  <a:ext uri="{FF2B5EF4-FFF2-40B4-BE49-F238E27FC236}">
                    <a16:creationId xmlns:a16="http://schemas.microsoft.com/office/drawing/2014/main" id="{B0CB286E-E68C-49DC-BB98-DAE3F5F7C9E6}"/>
                  </a:ext>
                </a:extLst>
              </p:cNvPr>
              <p:cNvSpPr/>
              <p:nvPr/>
            </p:nvSpPr>
            <p:spPr>
              <a:xfrm>
                <a:off x="4949" y="282"/>
                <a:ext cx="275" cy="181"/>
              </a:xfrm>
              <a:custGeom>
                <a:avLst/>
                <a:gdLst/>
                <a:ahLst/>
                <a:cxnLst/>
                <a:rect l="l" t="t" r="r" b="b"/>
                <a:pathLst>
                  <a:path w="203" h="134" extrusionOk="0">
                    <a:moveTo>
                      <a:pt x="199" y="13"/>
                    </a:moveTo>
                    <a:cubicBezTo>
                      <a:pt x="199" y="13"/>
                      <a:pt x="203" y="52"/>
                      <a:pt x="125" y="58"/>
                    </a:cubicBezTo>
                    <a:cubicBezTo>
                      <a:pt x="47" y="64"/>
                      <a:pt x="18" y="63"/>
                      <a:pt x="24" y="134"/>
                    </a:cubicBezTo>
                    <a:cubicBezTo>
                      <a:pt x="24" y="134"/>
                      <a:pt x="0" y="30"/>
                      <a:pt x="67" y="15"/>
                    </a:cubicBezTo>
                    <a:cubicBezTo>
                      <a:pt x="135" y="0"/>
                      <a:pt x="162" y="31"/>
                      <a:pt x="199" y="1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8" name="Google Shape;2137;p15">
                <a:extLst>
                  <a:ext uri="{FF2B5EF4-FFF2-40B4-BE49-F238E27FC236}">
                    <a16:creationId xmlns:a16="http://schemas.microsoft.com/office/drawing/2014/main" id="{73D9CFA0-6CEC-4A48-9D84-C13D57858C29}"/>
                  </a:ext>
                </a:extLst>
              </p:cNvPr>
              <p:cNvSpPr/>
              <p:nvPr/>
            </p:nvSpPr>
            <p:spPr>
              <a:xfrm>
                <a:off x="5081" y="535"/>
                <a:ext cx="99" cy="54"/>
              </a:xfrm>
              <a:custGeom>
                <a:avLst/>
                <a:gdLst/>
                <a:ahLst/>
                <a:cxnLst/>
                <a:rect l="l" t="t" r="r" b="b"/>
                <a:pathLst>
                  <a:path w="73" h="40" extrusionOk="0">
                    <a:moveTo>
                      <a:pt x="0" y="6"/>
                    </a:moveTo>
                    <a:cubicBezTo>
                      <a:pt x="2" y="25"/>
                      <a:pt x="19" y="40"/>
                      <a:pt x="39" y="38"/>
                    </a:cubicBezTo>
                    <a:cubicBezTo>
                      <a:pt x="58" y="37"/>
                      <a:pt x="73" y="20"/>
                      <a:pt x="71" y="0"/>
                    </a:cubicBezTo>
                    <a:lnTo>
                      <a:pt x="0" y="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9" name="Google Shape;2138;p15">
                <a:extLst>
                  <a:ext uri="{FF2B5EF4-FFF2-40B4-BE49-F238E27FC236}">
                    <a16:creationId xmlns:a16="http://schemas.microsoft.com/office/drawing/2014/main" id="{9C9D9F54-4E98-4F38-93B6-714E447DB141}"/>
                  </a:ext>
                </a:extLst>
              </p:cNvPr>
              <p:cNvSpPr/>
              <p:nvPr/>
            </p:nvSpPr>
            <p:spPr>
              <a:xfrm>
                <a:off x="5096" y="-5"/>
                <a:ext cx="27" cy="85"/>
              </a:xfrm>
              <a:custGeom>
                <a:avLst/>
                <a:gdLst/>
                <a:ahLst/>
                <a:cxnLst/>
                <a:rect l="l" t="t" r="r" b="b"/>
                <a:pathLst>
                  <a:path w="20" h="63" extrusionOk="0">
                    <a:moveTo>
                      <a:pt x="20" y="50"/>
                    </a:moveTo>
                    <a:cubicBezTo>
                      <a:pt x="20" y="38"/>
                      <a:pt x="20" y="25"/>
                      <a:pt x="20" y="13"/>
                    </a:cubicBezTo>
                    <a:cubicBezTo>
                      <a:pt x="20" y="0"/>
                      <a:pt x="0" y="0"/>
                      <a:pt x="0" y="13"/>
                    </a:cubicBezTo>
                    <a:cubicBezTo>
                      <a:pt x="0" y="25"/>
                      <a:pt x="0" y="38"/>
                      <a:pt x="0" y="50"/>
                    </a:cubicBezTo>
                    <a:cubicBezTo>
                      <a:pt x="0" y="63"/>
                      <a:pt x="20" y="63"/>
                      <a:pt x="20" y="5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50" name="Google Shape;2139;p15">
                <a:extLst>
                  <a:ext uri="{FF2B5EF4-FFF2-40B4-BE49-F238E27FC236}">
                    <a16:creationId xmlns:a16="http://schemas.microsoft.com/office/drawing/2014/main" id="{BBBEEBDB-0610-434B-B1AF-2224B8C79795}"/>
                  </a:ext>
                </a:extLst>
              </p:cNvPr>
              <p:cNvSpPr/>
              <p:nvPr/>
            </p:nvSpPr>
            <p:spPr>
              <a:xfrm>
                <a:off x="5096" y="159"/>
                <a:ext cx="27" cy="42"/>
              </a:xfrm>
              <a:custGeom>
                <a:avLst/>
                <a:gdLst/>
                <a:ahLst/>
                <a:cxnLst/>
                <a:rect l="l" t="t" r="r" b="b"/>
                <a:pathLst>
                  <a:path w="20" h="31" extrusionOk="0">
                    <a:moveTo>
                      <a:pt x="20" y="20"/>
                    </a:moveTo>
                    <a:cubicBezTo>
                      <a:pt x="20" y="17"/>
                      <a:pt x="20" y="14"/>
                      <a:pt x="20" y="10"/>
                    </a:cubicBezTo>
                    <a:cubicBezTo>
                      <a:pt x="20" y="5"/>
                      <a:pt x="16" y="0"/>
                      <a:pt x="10" y="0"/>
                    </a:cubicBezTo>
                    <a:cubicBezTo>
                      <a:pt x="5" y="0"/>
                      <a:pt x="0" y="5"/>
                      <a:pt x="0" y="10"/>
                    </a:cubicBezTo>
                    <a:cubicBezTo>
                      <a:pt x="0" y="14"/>
                      <a:pt x="0" y="17"/>
                      <a:pt x="0" y="20"/>
                    </a:cubicBezTo>
                    <a:cubicBezTo>
                      <a:pt x="0" y="26"/>
                      <a:pt x="5" y="31"/>
                      <a:pt x="10" y="30"/>
                    </a:cubicBezTo>
                    <a:cubicBezTo>
                      <a:pt x="16" y="30"/>
                      <a:pt x="20" y="26"/>
                      <a:pt x="20"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51" name="Google Shape;2140;p15">
                <a:extLst>
                  <a:ext uri="{FF2B5EF4-FFF2-40B4-BE49-F238E27FC236}">
                    <a16:creationId xmlns:a16="http://schemas.microsoft.com/office/drawing/2014/main" id="{8FCDAC6C-5E2A-48CE-8E2B-448B3337B10E}"/>
                  </a:ext>
                </a:extLst>
              </p:cNvPr>
              <p:cNvSpPr/>
              <p:nvPr/>
            </p:nvSpPr>
            <p:spPr>
              <a:xfrm>
                <a:off x="5531" y="230"/>
                <a:ext cx="35" cy="27"/>
              </a:xfrm>
              <a:custGeom>
                <a:avLst/>
                <a:gdLst/>
                <a:ahLst/>
                <a:cxnLst/>
                <a:rect l="l" t="t" r="r" b="b"/>
                <a:pathLst>
                  <a:path w="26" h="20" extrusionOk="0">
                    <a:moveTo>
                      <a:pt x="13" y="20"/>
                    </a:moveTo>
                    <a:cubicBezTo>
                      <a:pt x="26" y="20"/>
                      <a:pt x="26"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9" name="Google Shape;2141;p15">
              <a:extLst>
                <a:ext uri="{FF2B5EF4-FFF2-40B4-BE49-F238E27FC236}">
                  <a16:creationId xmlns:a16="http://schemas.microsoft.com/office/drawing/2014/main" id="{91EAF4F1-10CF-4040-8B53-39241A7D6193}"/>
                </a:ext>
              </a:extLst>
            </p:cNvPr>
            <p:cNvSpPr/>
            <p:nvPr/>
          </p:nvSpPr>
          <p:spPr>
            <a:xfrm>
              <a:off x="7987908" y="1501076"/>
              <a:ext cx="41078" cy="31689"/>
            </a:xfrm>
            <a:custGeom>
              <a:avLst/>
              <a:gdLst/>
              <a:ahLst/>
              <a:cxnLst/>
              <a:rect l="l" t="t" r="r" b="b"/>
              <a:pathLst>
                <a:path w="26" h="20" extrusionOk="0">
                  <a:moveTo>
                    <a:pt x="13" y="20"/>
                  </a:moveTo>
                  <a:cubicBezTo>
                    <a:pt x="26" y="20"/>
                    <a:pt x="26"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0" name="Google Shape;2142;p15">
              <a:extLst>
                <a:ext uri="{FF2B5EF4-FFF2-40B4-BE49-F238E27FC236}">
                  <a16:creationId xmlns:a16="http://schemas.microsoft.com/office/drawing/2014/main" id="{8E4E58E1-8FD1-4958-A3D7-A5D5F3378E82}"/>
                </a:ext>
              </a:extLst>
            </p:cNvPr>
            <p:cNvSpPr/>
            <p:nvPr/>
          </p:nvSpPr>
          <p:spPr>
            <a:xfrm>
              <a:off x="7932746" y="1490513"/>
              <a:ext cx="100933" cy="103280"/>
            </a:xfrm>
            <a:custGeom>
              <a:avLst/>
              <a:gdLst/>
              <a:ahLst/>
              <a:cxnLst/>
              <a:rect l="l" t="t" r="r" b="b"/>
              <a:pathLst>
                <a:path w="64" h="65" extrusionOk="0">
                  <a:moveTo>
                    <a:pt x="23" y="56"/>
                  </a:moveTo>
                  <a:cubicBezTo>
                    <a:pt x="34" y="45"/>
                    <a:pt x="44" y="34"/>
                    <a:pt x="55" y="24"/>
                  </a:cubicBezTo>
                  <a:cubicBezTo>
                    <a:pt x="64" y="15"/>
                    <a:pt x="50" y="0"/>
                    <a:pt x="41" y="10"/>
                  </a:cubicBezTo>
                  <a:cubicBezTo>
                    <a:pt x="30" y="20"/>
                    <a:pt x="20" y="31"/>
                    <a:pt x="9" y="42"/>
                  </a:cubicBezTo>
                  <a:cubicBezTo>
                    <a:pt x="0" y="51"/>
                    <a:pt x="14" y="65"/>
                    <a:pt x="23" y="56"/>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1" name="Google Shape;2143;p15">
              <a:extLst>
                <a:ext uri="{FF2B5EF4-FFF2-40B4-BE49-F238E27FC236}">
                  <a16:creationId xmlns:a16="http://schemas.microsoft.com/office/drawing/2014/main" id="{6623E3A3-831A-44AA-ACFE-155A7E3850F1}"/>
                </a:ext>
              </a:extLst>
            </p:cNvPr>
            <p:cNvSpPr/>
            <p:nvPr/>
          </p:nvSpPr>
          <p:spPr>
            <a:xfrm>
              <a:off x="7044301" y="1404838"/>
              <a:ext cx="106802" cy="105628"/>
            </a:xfrm>
            <a:custGeom>
              <a:avLst/>
              <a:gdLst/>
              <a:ahLst/>
              <a:cxnLst/>
              <a:rect l="l" t="t" r="r" b="b"/>
              <a:pathLst>
                <a:path w="67" h="67" extrusionOk="0">
                  <a:moveTo>
                    <a:pt x="9" y="23"/>
                  </a:moveTo>
                  <a:cubicBezTo>
                    <a:pt x="20" y="35"/>
                    <a:pt x="32" y="47"/>
                    <a:pt x="44" y="58"/>
                  </a:cubicBezTo>
                  <a:cubicBezTo>
                    <a:pt x="53" y="67"/>
                    <a:pt x="67" y="53"/>
                    <a:pt x="58" y="44"/>
                  </a:cubicBezTo>
                  <a:cubicBezTo>
                    <a:pt x="46" y="32"/>
                    <a:pt x="34" y="21"/>
                    <a:pt x="23" y="9"/>
                  </a:cubicBezTo>
                  <a:cubicBezTo>
                    <a:pt x="14" y="0"/>
                    <a:pt x="0" y="14"/>
                    <a:pt x="9" y="2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2" name="Google Shape;2144;p15">
              <a:extLst>
                <a:ext uri="{FF2B5EF4-FFF2-40B4-BE49-F238E27FC236}">
                  <a16:creationId xmlns:a16="http://schemas.microsoft.com/office/drawing/2014/main" id="{E27EC987-43E7-40BB-A869-3C7D57B6E406}"/>
                </a:ext>
              </a:extLst>
            </p:cNvPr>
            <p:cNvSpPr/>
            <p:nvPr/>
          </p:nvSpPr>
          <p:spPr>
            <a:xfrm>
              <a:off x="8257845" y="1937670"/>
              <a:ext cx="86849" cy="31689"/>
            </a:xfrm>
            <a:custGeom>
              <a:avLst/>
              <a:gdLst/>
              <a:ahLst/>
              <a:cxnLst/>
              <a:rect l="l" t="t" r="r" b="b"/>
              <a:pathLst>
                <a:path w="55" h="20" extrusionOk="0">
                  <a:moveTo>
                    <a:pt x="13" y="20"/>
                  </a:moveTo>
                  <a:cubicBezTo>
                    <a:pt x="23" y="20"/>
                    <a:pt x="33" y="20"/>
                    <a:pt x="42" y="20"/>
                  </a:cubicBezTo>
                  <a:cubicBezTo>
                    <a:pt x="55" y="20"/>
                    <a:pt x="55" y="0"/>
                    <a:pt x="42" y="0"/>
                  </a:cubicBezTo>
                  <a:cubicBezTo>
                    <a:pt x="33" y="0"/>
                    <a:pt x="23"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3" name="Google Shape;2145;p15">
              <a:extLst>
                <a:ext uri="{FF2B5EF4-FFF2-40B4-BE49-F238E27FC236}">
                  <a16:creationId xmlns:a16="http://schemas.microsoft.com/office/drawing/2014/main" id="{63FCD881-92E5-40C4-BCC5-DEFA176204C8}"/>
                </a:ext>
              </a:extLst>
            </p:cNvPr>
            <p:cNvSpPr/>
            <p:nvPr/>
          </p:nvSpPr>
          <p:spPr>
            <a:xfrm>
              <a:off x="8257845" y="1937670"/>
              <a:ext cx="41078" cy="31689"/>
            </a:xfrm>
            <a:custGeom>
              <a:avLst/>
              <a:gdLst/>
              <a:ahLst/>
              <a:cxnLst/>
              <a:rect l="l" t="t" r="r" b="b"/>
              <a:pathLst>
                <a:path w="26" h="20" extrusionOk="0">
                  <a:moveTo>
                    <a:pt x="13" y="20"/>
                  </a:moveTo>
                  <a:cubicBezTo>
                    <a:pt x="26" y="20"/>
                    <a:pt x="26"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4" name="Google Shape;2146;p15">
              <a:extLst>
                <a:ext uri="{FF2B5EF4-FFF2-40B4-BE49-F238E27FC236}">
                  <a16:creationId xmlns:a16="http://schemas.microsoft.com/office/drawing/2014/main" id="{B41C8EBB-A45F-4DC3-A88E-DFF465D578E4}"/>
                </a:ext>
              </a:extLst>
            </p:cNvPr>
            <p:cNvSpPr/>
            <p:nvPr/>
          </p:nvSpPr>
          <p:spPr>
            <a:xfrm>
              <a:off x="8109966" y="1937670"/>
              <a:ext cx="39904" cy="31689"/>
            </a:xfrm>
            <a:custGeom>
              <a:avLst/>
              <a:gdLst/>
              <a:ahLst/>
              <a:cxnLst/>
              <a:rect l="l" t="t" r="r" b="b"/>
              <a:pathLst>
                <a:path w="25" h="20" extrusionOk="0">
                  <a:moveTo>
                    <a:pt x="13" y="20"/>
                  </a:moveTo>
                  <a:cubicBezTo>
                    <a:pt x="25" y="20"/>
                    <a:pt x="25"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5" name="Google Shape;2147;p15">
              <a:extLst>
                <a:ext uri="{FF2B5EF4-FFF2-40B4-BE49-F238E27FC236}">
                  <a16:creationId xmlns:a16="http://schemas.microsoft.com/office/drawing/2014/main" id="{01B86828-3DDD-4543-9365-21939D88EDB1}"/>
                </a:ext>
              </a:extLst>
            </p:cNvPr>
            <p:cNvSpPr/>
            <p:nvPr/>
          </p:nvSpPr>
          <p:spPr>
            <a:xfrm>
              <a:off x="8014901" y="1937670"/>
              <a:ext cx="134969" cy="31689"/>
            </a:xfrm>
            <a:custGeom>
              <a:avLst/>
              <a:gdLst/>
              <a:ahLst/>
              <a:cxnLst/>
              <a:rect l="l" t="t" r="r" b="b"/>
              <a:pathLst>
                <a:path w="85" h="20" extrusionOk="0">
                  <a:moveTo>
                    <a:pt x="13" y="20"/>
                  </a:moveTo>
                  <a:cubicBezTo>
                    <a:pt x="33" y="20"/>
                    <a:pt x="53" y="20"/>
                    <a:pt x="73" y="20"/>
                  </a:cubicBezTo>
                  <a:cubicBezTo>
                    <a:pt x="85" y="20"/>
                    <a:pt x="85" y="0"/>
                    <a:pt x="73" y="0"/>
                  </a:cubicBezTo>
                  <a:cubicBezTo>
                    <a:pt x="53" y="0"/>
                    <a:pt x="33"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6" name="Google Shape;2148;p15">
              <a:extLst>
                <a:ext uri="{FF2B5EF4-FFF2-40B4-BE49-F238E27FC236}">
                  <a16:creationId xmlns:a16="http://schemas.microsoft.com/office/drawing/2014/main" id="{8D907BDD-0864-4C26-9E50-9E12E91E3446}"/>
                </a:ext>
              </a:extLst>
            </p:cNvPr>
            <p:cNvSpPr/>
            <p:nvPr/>
          </p:nvSpPr>
          <p:spPr>
            <a:xfrm>
              <a:off x="7848244" y="2209954"/>
              <a:ext cx="134969" cy="134969"/>
            </a:xfrm>
            <a:custGeom>
              <a:avLst/>
              <a:gdLst/>
              <a:ahLst/>
              <a:cxnLst/>
              <a:rect l="l" t="t" r="r" b="b"/>
              <a:pathLst>
                <a:path w="85" h="85" extrusionOk="0">
                  <a:moveTo>
                    <a:pt x="9" y="23"/>
                  </a:moveTo>
                  <a:cubicBezTo>
                    <a:pt x="27" y="41"/>
                    <a:pt x="44" y="58"/>
                    <a:pt x="62" y="76"/>
                  </a:cubicBezTo>
                  <a:cubicBezTo>
                    <a:pt x="71" y="85"/>
                    <a:pt x="85" y="71"/>
                    <a:pt x="76" y="61"/>
                  </a:cubicBezTo>
                  <a:cubicBezTo>
                    <a:pt x="58" y="44"/>
                    <a:pt x="41" y="26"/>
                    <a:pt x="23" y="9"/>
                  </a:cubicBezTo>
                  <a:cubicBezTo>
                    <a:pt x="14" y="0"/>
                    <a:pt x="0" y="14"/>
                    <a:pt x="9" y="2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7" name="Google Shape;2149;p15">
              <a:extLst>
                <a:ext uri="{FF2B5EF4-FFF2-40B4-BE49-F238E27FC236}">
                  <a16:creationId xmlns:a16="http://schemas.microsoft.com/office/drawing/2014/main" id="{EA8869D7-D7A1-4BFA-A291-033198AD7F54}"/>
                </a:ext>
              </a:extLst>
            </p:cNvPr>
            <p:cNvSpPr/>
            <p:nvPr/>
          </p:nvSpPr>
          <p:spPr>
            <a:xfrm>
              <a:off x="6764975" y="1937670"/>
              <a:ext cx="124406" cy="31689"/>
            </a:xfrm>
            <a:custGeom>
              <a:avLst/>
              <a:gdLst/>
              <a:ahLst/>
              <a:cxnLst/>
              <a:rect l="l" t="t" r="r" b="b"/>
              <a:pathLst>
                <a:path w="78" h="20" extrusionOk="0">
                  <a:moveTo>
                    <a:pt x="66" y="0"/>
                  </a:moveTo>
                  <a:cubicBezTo>
                    <a:pt x="48" y="0"/>
                    <a:pt x="31" y="0"/>
                    <a:pt x="13" y="0"/>
                  </a:cubicBezTo>
                  <a:cubicBezTo>
                    <a:pt x="0" y="0"/>
                    <a:pt x="0" y="20"/>
                    <a:pt x="13" y="20"/>
                  </a:cubicBezTo>
                  <a:cubicBezTo>
                    <a:pt x="31" y="20"/>
                    <a:pt x="48" y="20"/>
                    <a:pt x="66" y="20"/>
                  </a:cubicBezTo>
                  <a:cubicBezTo>
                    <a:pt x="78" y="20"/>
                    <a:pt x="78" y="0"/>
                    <a:pt x="66" y="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8" name="Google Shape;2150;p15">
              <a:extLst>
                <a:ext uri="{FF2B5EF4-FFF2-40B4-BE49-F238E27FC236}">
                  <a16:creationId xmlns:a16="http://schemas.microsoft.com/office/drawing/2014/main" id="{913E206E-8593-4639-AE4C-ECC7B5ADBF4A}"/>
                </a:ext>
              </a:extLst>
            </p:cNvPr>
            <p:cNvSpPr/>
            <p:nvPr/>
          </p:nvSpPr>
          <p:spPr>
            <a:xfrm>
              <a:off x="7044301" y="2370743"/>
              <a:ext cx="120885" cy="119711"/>
            </a:xfrm>
            <a:custGeom>
              <a:avLst/>
              <a:gdLst/>
              <a:ahLst/>
              <a:cxnLst/>
              <a:rect l="l" t="t" r="r" b="b"/>
              <a:pathLst>
                <a:path w="76" h="76" extrusionOk="0">
                  <a:moveTo>
                    <a:pt x="53" y="9"/>
                  </a:moveTo>
                  <a:cubicBezTo>
                    <a:pt x="38" y="24"/>
                    <a:pt x="23" y="39"/>
                    <a:pt x="9" y="53"/>
                  </a:cubicBezTo>
                  <a:cubicBezTo>
                    <a:pt x="0" y="62"/>
                    <a:pt x="14" y="76"/>
                    <a:pt x="23" y="67"/>
                  </a:cubicBezTo>
                  <a:cubicBezTo>
                    <a:pt x="38" y="53"/>
                    <a:pt x="52" y="38"/>
                    <a:pt x="67" y="23"/>
                  </a:cubicBezTo>
                  <a:cubicBezTo>
                    <a:pt x="76" y="14"/>
                    <a:pt x="62" y="0"/>
                    <a:pt x="53" y="9"/>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9" name="Google Shape;2151;p15">
              <a:extLst>
                <a:ext uri="{FF2B5EF4-FFF2-40B4-BE49-F238E27FC236}">
                  <a16:creationId xmlns:a16="http://schemas.microsoft.com/office/drawing/2014/main" id="{32D29312-C78B-44FE-BF41-BC3ACC19AE5B}"/>
                </a:ext>
              </a:extLst>
            </p:cNvPr>
            <p:cNvSpPr/>
            <p:nvPr/>
          </p:nvSpPr>
          <p:spPr>
            <a:xfrm>
              <a:off x="6979751" y="1937670"/>
              <a:ext cx="51640" cy="31689"/>
            </a:xfrm>
            <a:custGeom>
              <a:avLst/>
              <a:gdLst/>
              <a:ahLst/>
              <a:cxnLst/>
              <a:rect l="l" t="t" r="r" b="b"/>
              <a:pathLst>
                <a:path w="33" h="20" extrusionOk="0">
                  <a:moveTo>
                    <a:pt x="23" y="0"/>
                  </a:moveTo>
                  <a:cubicBezTo>
                    <a:pt x="19" y="0"/>
                    <a:pt x="15" y="0"/>
                    <a:pt x="11" y="0"/>
                  </a:cubicBezTo>
                  <a:cubicBezTo>
                    <a:pt x="5" y="0"/>
                    <a:pt x="0" y="4"/>
                    <a:pt x="1" y="10"/>
                  </a:cubicBezTo>
                  <a:cubicBezTo>
                    <a:pt x="1" y="15"/>
                    <a:pt x="5" y="20"/>
                    <a:pt x="11" y="20"/>
                  </a:cubicBezTo>
                  <a:cubicBezTo>
                    <a:pt x="15" y="20"/>
                    <a:pt x="19" y="20"/>
                    <a:pt x="23" y="20"/>
                  </a:cubicBezTo>
                  <a:cubicBezTo>
                    <a:pt x="28" y="20"/>
                    <a:pt x="33" y="15"/>
                    <a:pt x="33" y="10"/>
                  </a:cubicBezTo>
                  <a:cubicBezTo>
                    <a:pt x="33" y="4"/>
                    <a:pt x="28" y="0"/>
                    <a:pt x="23" y="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0" name="Google Shape;2152;p15">
              <a:extLst>
                <a:ext uri="{FF2B5EF4-FFF2-40B4-BE49-F238E27FC236}">
                  <a16:creationId xmlns:a16="http://schemas.microsoft.com/office/drawing/2014/main" id="{EDC2F510-6073-4F76-9A17-3E40FF310D94}"/>
                </a:ext>
              </a:extLst>
            </p:cNvPr>
            <p:cNvSpPr/>
            <p:nvPr/>
          </p:nvSpPr>
          <p:spPr>
            <a:xfrm>
              <a:off x="7430428" y="3256841"/>
              <a:ext cx="647849" cy="2937620"/>
            </a:xfrm>
            <a:custGeom>
              <a:avLst/>
              <a:gdLst/>
              <a:ahLst/>
              <a:cxnLst/>
              <a:rect l="l" t="t" r="r" b="b"/>
              <a:pathLst>
                <a:path w="408" h="1853" extrusionOk="0">
                  <a:moveTo>
                    <a:pt x="362" y="1853"/>
                  </a:moveTo>
                  <a:cubicBezTo>
                    <a:pt x="45" y="1853"/>
                    <a:pt x="45" y="1853"/>
                    <a:pt x="45" y="1853"/>
                  </a:cubicBezTo>
                  <a:cubicBezTo>
                    <a:pt x="20" y="1853"/>
                    <a:pt x="0" y="1832"/>
                    <a:pt x="0" y="1807"/>
                  </a:cubicBezTo>
                  <a:cubicBezTo>
                    <a:pt x="0" y="45"/>
                    <a:pt x="0" y="45"/>
                    <a:pt x="0" y="45"/>
                  </a:cubicBezTo>
                  <a:cubicBezTo>
                    <a:pt x="0" y="20"/>
                    <a:pt x="20" y="0"/>
                    <a:pt x="45" y="0"/>
                  </a:cubicBezTo>
                  <a:cubicBezTo>
                    <a:pt x="362" y="0"/>
                    <a:pt x="362" y="0"/>
                    <a:pt x="362" y="0"/>
                  </a:cubicBezTo>
                  <a:cubicBezTo>
                    <a:pt x="387" y="0"/>
                    <a:pt x="408" y="20"/>
                    <a:pt x="408" y="45"/>
                  </a:cubicBezTo>
                  <a:cubicBezTo>
                    <a:pt x="408" y="1807"/>
                    <a:pt x="408" y="1807"/>
                    <a:pt x="408" y="1807"/>
                  </a:cubicBezTo>
                  <a:cubicBezTo>
                    <a:pt x="408" y="1832"/>
                    <a:pt x="387" y="1853"/>
                    <a:pt x="362" y="1853"/>
                  </a:cubicBezTo>
                  <a:close/>
                </a:path>
              </a:pathLst>
            </a:custGeom>
            <a:solidFill>
              <a:srgbClr val="A4A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1" name="Google Shape;2153;p15">
              <a:extLst>
                <a:ext uri="{FF2B5EF4-FFF2-40B4-BE49-F238E27FC236}">
                  <a16:creationId xmlns:a16="http://schemas.microsoft.com/office/drawing/2014/main" id="{2E6396D2-E3E2-4340-936A-981EA1A658F7}"/>
                </a:ext>
              </a:extLst>
            </p:cNvPr>
            <p:cNvSpPr/>
            <p:nvPr/>
          </p:nvSpPr>
          <p:spPr>
            <a:xfrm>
              <a:off x="7325975" y="3256841"/>
              <a:ext cx="647849" cy="2937620"/>
            </a:xfrm>
            <a:custGeom>
              <a:avLst/>
              <a:gdLst/>
              <a:ahLst/>
              <a:cxnLst/>
              <a:rect l="l" t="t" r="r" b="b"/>
              <a:pathLst>
                <a:path w="408" h="1853" extrusionOk="0">
                  <a:moveTo>
                    <a:pt x="362" y="1853"/>
                  </a:moveTo>
                  <a:cubicBezTo>
                    <a:pt x="46" y="1853"/>
                    <a:pt x="46" y="1853"/>
                    <a:pt x="46" y="1853"/>
                  </a:cubicBezTo>
                  <a:cubicBezTo>
                    <a:pt x="20" y="1853"/>
                    <a:pt x="0" y="1832"/>
                    <a:pt x="0" y="1807"/>
                  </a:cubicBezTo>
                  <a:cubicBezTo>
                    <a:pt x="0" y="45"/>
                    <a:pt x="0" y="45"/>
                    <a:pt x="0" y="45"/>
                  </a:cubicBezTo>
                  <a:cubicBezTo>
                    <a:pt x="0" y="20"/>
                    <a:pt x="20" y="0"/>
                    <a:pt x="46" y="0"/>
                  </a:cubicBezTo>
                  <a:cubicBezTo>
                    <a:pt x="362" y="0"/>
                    <a:pt x="362" y="0"/>
                    <a:pt x="362" y="0"/>
                  </a:cubicBezTo>
                  <a:cubicBezTo>
                    <a:pt x="387" y="0"/>
                    <a:pt x="408" y="20"/>
                    <a:pt x="408" y="45"/>
                  </a:cubicBezTo>
                  <a:cubicBezTo>
                    <a:pt x="408" y="1807"/>
                    <a:pt x="408" y="1807"/>
                    <a:pt x="408" y="1807"/>
                  </a:cubicBezTo>
                  <a:cubicBezTo>
                    <a:pt x="408" y="1832"/>
                    <a:pt x="387" y="1853"/>
                    <a:pt x="362" y="1853"/>
                  </a:cubicBezTo>
                  <a:close/>
                </a:path>
              </a:pathLst>
            </a:custGeom>
            <a:solidFill>
              <a:srgbClr val="BFC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214426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949B154-B9DA-4B02-826E-B90C08FD6558}"/>
              </a:ext>
            </a:extLst>
          </p:cNvPr>
          <p:cNvSpPr/>
          <p:nvPr/>
        </p:nvSpPr>
        <p:spPr>
          <a:xfrm>
            <a:off x="222250" y="161925"/>
            <a:ext cx="8699500" cy="4819650"/>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sp>
        <p:nvSpPr>
          <p:cNvPr id="11" name="文字方塊 10">
            <a:extLst>
              <a:ext uri="{FF2B5EF4-FFF2-40B4-BE49-F238E27FC236}">
                <a16:creationId xmlns:a16="http://schemas.microsoft.com/office/drawing/2014/main" id="{10412A22-554D-4760-AB97-D23CDFE219E4}"/>
              </a:ext>
            </a:extLst>
          </p:cNvPr>
          <p:cNvSpPr txBox="1"/>
          <p:nvPr/>
        </p:nvSpPr>
        <p:spPr>
          <a:xfrm>
            <a:off x="1270000" y="1182688"/>
            <a:ext cx="5969000" cy="2172582"/>
          </a:xfrm>
          <a:prstGeom prst="rect">
            <a:avLst/>
          </a:prstGeom>
          <a:noFill/>
        </p:spPr>
        <p:txBody>
          <a:bodyPr>
            <a:spAutoFit/>
          </a:bodyPr>
          <a:lstStyle/>
          <a:p>
            <a:pPr algn="ctr" eaLnBrk="1" fontAlgn="auto" hangingPunct="1">
              <a:lnSpc>
                <a:spcPct val="150000"/>
              </a:lnSpc>
              <a:spcBef>
                <a:spcPts val="0"/>
              </a:spcBef>
              <a:spcAft>
                <a:spcPts val="0"/>
              </a:spcAft>
              <a:defRPr/>
            </a:pPr>
            <a:r>
              <a:rPr lang="zh-TW" altLang="en-US" sz="4800" b="1" dirty="0">
                <a:solidFill>
                  <a:schemeClr val="tx1">
                    <a:lumMod val="85000"/>
                    <a:lumOff val="15000"/>
                  </a:schemeClr>
                </a:solidFill>
                <a:latin typeface="Microsoft JhengHei" charset="-120"/>
                <a:ea typeface="Microsoft JhengHei" charset="-120"/>
                <a:cs typeface="Microsoft JhengHei" charset="-120"/>
              </a:rPr>
              <a:t>感    謝    聆    聽</a:t>
            </a:r>
            <a:endParaRPr lang="en-US" altLang="zh-TW" sz="4800" b="1" dirty="0">
              <a:solidFill>
                <a:schemeClr val="tx1">
                  <a:lumMod val="85000"/>
                  <a:lumOff val="15000"/>
                </a:schemeClr>
              </a:solidFill>
              <a:latin typeface="Microsoft JhengHei" charset="-120"/>
              <a:ea typeface="Microsoft JhengHei" charset="-120"/>
              <a:cs typeface="Microsoft JhengHei" charset="-120"/>
            </a:endParaRPr>
          </a:p>
          <a:p>
            <a:pPr algn="ctr" eaLnBrk="1" fontAlgn="auto" hangingPunct="1">
              <a:lnSpc>
                <a:spcPct val="150000"/>
              </a:lnSpc>
              <a:spcBef>
                <a:spcPts val="0"/>
              </a:spcBef>
              <a:spcAft>
                <a:spcPts val="0"/>
              </a:spcAft>
              <a:defRPr/>
            </a:pPr>
            <a:r>
              <a:rPr lang="zh-TW" altLang="en-US" sz="4800" b="1" dirty="0">
                <a:solidFill>
                  <a:schemeClr val="tx1">
                    <a:lumMod val="85000"/>
                    <a:lumOff val="15000"/>
                  </a:schemeClr>
                </a:solidFill>
                <a:latin typeface="Microsoft JhengHei" charset="-120"/>
                <a:ea typeface="Microsoft JhengHei" charset="-120"/>
                <a:cs typeface="Microsoft JhengHei" charset="-120"/>
              </a:rPr>
              <a:t>        敬    請    指    正</a:t>
            </a:r>
            <a:endParaRPr lang="en-US" altLang="zh-TW" sz="4800" b="1" dirty="0">
              <a:solidFill>
                <a:schemeClr val="tx1">
                  <a:lumMod val="85000"/>
                  <a:lumOff val="15000"/>
                </a:schemeClr>
              </a:solidFill>
              <a:latin typeface="Microsoft JhengHei" charset="-120"/>
              <a:ea typeface="Microsoft JhengHei" charset="-120"/>
              <a:cs typeface="Microsoft JhengHei" charset="-120"/>
            </a:endParaRPr>
          </a:p>
        </p:txBody>
      </p:sp>
      <p:pic>
        <p:nvPicPr>
          <p:cNvPr id="38916" name="Picture 2" descr="F:\孟筠\素材-ptt\三環三計.png">
            <a:extLst>
              <a:ext uri="{FF2B5EF4-FFF2-40B4-BE49-F238E27FC236}">
                <a16:creationId xmlns:a16="http://schemas.microsoft.com/office/drawing/2014/main" id="{335F8732-8FB3-40F8-B1F1-9D2863536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175" y="3638550"/>
            <a:ext cx="1357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03A71757-98C1-4D60-8D31-50F9E1E1F6BF}"/>
              </a:ext>
            </a:extLst>
          </p:cNvPr>
          <p:cNvSpPr/>
          <p:nvPr/>
        </p:nvSpPr>
        <p:spPr>
          <a:xfrm>
            <a:off x="93663" y="258763"/>
            <a:ext cx="8948737" cy="4608512"/>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a:grpSpLocks noChangeAspect="1"/>
          </p:cNvGrpSpPr>
          <p:nvPr/>
        </p:nvGrpSpPr>
        <p:grpSpPr>
          <a:xfrm>
            <a:off x="841078" y="1119420"/>
            <a:ext cx="7461844" cy="3833580"/>
            <a:chOff x="841811" y="1115999"/>
            <a:chExt cx="7940225" cy="3955702"/>
          </a:xfrm>
        </p:grpSpPr>
        <p:pic>
          <p:nvPicPr>
            <p:cNvPr id="11" name="圖片 10"/>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41811" y="1115999"/>
              <a:ext cx="5961856" cy="1735488"/>
            </a:xfrm>
            <a:prstGeom prst="rect">
              <a:avLst/>
            </a:prstGeom>
          </p:spPr>
        </p:pic>
        <p:pic>
          <p:nvPicPr>
            <p:cNvPr id="12" name="圖片 1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493389" y="2851487"/>
              <a:ext cx="7288647" cy="2220214"/>
            </a:xfrm>
            <a:prstGeom prst="rect">
              <a:avLst/>
            </a:prstGeom>
            <a:scene3d>
              <a:camera prst="orthographicFront"/>
              <a:lightRig rig="threePt" dir="t"/>
            </a:scene3d>
            <a:sp3d contourW="63500">
              <a:bevelT w="165100" prst="coolSlant"/>
              <a:contourClr>
                <a:srgbClr val="FFFF99"/>
              </a:contourClr>
            </a:sp3d>
          </p:spPr>
        </p:pic>
      </p:grpSp>
      <p:grpSp>
        <p:nvGrpSpPr>
          <p:cNvPr id="3" name="群組 2"/>
          <p:cNvGrpSpPr/>
          <p:nvPr/>
        </p:nvGrpSpPr>
        <p:grpSpPr>
          <a:xfrm>
            <a:off x="-2279" y="576000"/>
            <a:ext cx="7751619" cy="612000"/>
            <a:chOff x="-2" y="625055"/>
            <a:chExt cx="7703130" cy="504655"/>
          </a:xfrm>
        </p:grpSpPr>
        <p:sp>
          <p:nvSpPr>
            <p:cNvPr id="13"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sz="3000" dirty="0">
                  <a:solidFill>
                    <a:schemeClr val="bg1"/>
                  </a:solidFill>
                  <a:latin typeface="微軟正黑體" panose="020B0604030504040204" pitchFamily="34" charset="-120"/>
                  <a:ea typeface="微軟正黑體" panose="020B0604030504040204" pitchFamily="34" charset="-120"/>
                  <a:cs typeface="+mn-cs"/>
                </a:rPr>
                <a:t>二、行政院主計總處推動友善經費報支環境</a:t>
              </a:r>
              <a:endParaRPr lang="zh-CN" altLang="en-US" sz="3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a:t>
            </a:fld>
            <a:endParaRPr kumimoji="1" lang="zh-TW" altLang="en-US" dirty="0"/>
          </a:p>
        </p:txBody>
      </p:sp>
      <p:sp>
        <p:nvSpPr>
          <p:cNvPr id="14"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1730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1" y="2853769"/>
            <a:ext cx="9251427" cy="2483904"/>
          </a:xfrm>
          <a:prstGeom prst="rect">
            <a:avLst/>
          </a:prstGeom>
        </p:spPr>
      </p:pic>
      <p:grpSp>
        <p:nvGrpSpPr>
          <p:cNvPr id="3" name="群組 2"/>
          <p:cNvGrpSpPr/>
          <p:nvPr/>
        </p:nvGrpSpPr>
        <p:grpSpPr>
          <a:xfrm>
            <a:off x="0" y="576000"/>
            <a:ext cx="8839202" cy="612000"/>
            <a:chOff x="-2" y="625055"/>
            <a:chExt cx="7590112" cy="504655"/>
          </a:xfrm>
        </p:grpSpPr>
        <p:sp>
          <p:nvSpPr>
            <p:cNvPr id="13" name="五边形 7"/>
            <p:cNvSpPr/>
            <p:nvPr/>
          </p:nvSpPr>
          <p:spPr>
            <a:xfrm>
              <a:off x="-2" y="625055"/>
              <a:ext cx="7590112"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dirty="0">
                  <a:solidFill>
                    <a:schemeClr val="bg1"/>
                  </a:solidFill>
                  <a:latin typeface="微軟正黑體" panose="020B0604030504040204" pitchFamily="34" charset="-120"/>
                  <a:ea typeface="微軟正黑體" panose="020B0604030504040204" pitchFamily="34" charset="-120"/>
                  <a:cs typeface="+mn-cs"/>
                </a:rPr>
                <a:t>三、臺北市政府主計處配合推動友善經費報支環境</a:t>
              </a:r>
              <a:r>
                <a:rPr lang="en-US" altLang="zh-TW" sz="2000" dirty="0">
                  <a:solidFill>
                    <a:schemeClr val="bg1"/>
                  </a:solidFill>
                  <a:latin typeface="微軟正黑體" panose="020B0604030504040204" pitchFamily="34" charset="-120"/>
                  <a:ea typeface="微軟正黑體" panose="020B0604030504040204" pitchFamily="34" charset="-120"/>
                  <a:cs typeface="+mn-cs"/>
                </a:rPr>
                <a:t>(1/3)</a:t>
              </a:r>
              <a:endParaRPr lang="zh-CN" altLang="en-US" sz="2000" dirty="0">
                <a:solidFill>
                  <a:schemeClr val="bg1"/>
                </a:solidFill>
                <a:latin typeface="微軟正黑體" panose="020B0604030504040204" pitchFamily="34" charset="-120"/>
                <a:ea typeface="微軟正黑體" panose="020B0604030504040204" pitchFamily="34" charset="-120"/>
                <a:cs typeface="+mn-cs"/>
              </a:endParaRPr>
            </a:p>
          </p:txBody>
        </p:sp>
      </p:grpSp>
      <p:grpSp>
        <p:nvGrpSpPr>
          <p:cNvPr id="2" name="群組 1"/>
          <p:cNvGrpSpPr>
            <a:grpSpLocks noChangeAspect="1"/>
          </p:cNvGrpSpPr>
          <p:nvPr/>
        </p:nvGrpSpPr>
        <p:grpSpPr>
          <a:xfrm>
            <a:off x="-185419" y="1287370"/>
            <a:ext cx="9514835" cy="3202617"/>
            <a:chOff x="-185418" y="861060"/>
            <a:chExt cx="9514835" cy="3202617"/>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41" t="9112" r="12665" b="67839"/>
            <a:stretch/>
          </p:blipFill>
          <p:spPr bwMode="auto">
            <a:xfrm>
              <a:off x="-185418" y="861060"/>
              <a:ext cx="9514835" cy="159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圓角矩形 81"/>
            <p:cNvSpPr>
              <a:spLocks noChangeArrowheads="1"/>
            </p:cNvSpPr>
            <p:nvPr/>
          </p:nvSpPr>
          <p:spPr bwMode="auto">
            <a:xfrm>
              <a:off x="6606970" y="2467162"/>
              <a:ext cx="2519713" cy="377467"/>
            </a:xfrm>
            <a:prstGeom prst="roundRect">
              <a:avLst>
                <a:gd name="adj"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85000"/>
                </a:lnSpc>
                <a:spcBef>
                  <a:spcPts val="1300"/>
                </a:spcBef>
                <a:buFont typeface="Arial" charset="0"/>
                <a:buChar char=" "/>
                <a:defRPr sz="2400">
                  <a:solidFill>
                    <a:srgbClr val="262626"/>
                  </a:solidFill>
                  <a:latin typeface="Calibri Light" pitchFamily="34" charset="0"/>
                </a:defRPr>
              </a:lvl1pPr>
              <a:lvl2pPr marL="742950" indent="-285750" eaLnBrk="0" hangingPunct="0">
                <a:lnSpc>
                  <a:spcPct val="85000"/>
                </a:lnSpc>
                <a:spcBef>
                  <a:spcPts val="600"/>
                </a:spcBef>
                <a:buFont typeface="Arial" charset="0"/>
                <a:buChar char=" "/>
                <a:defRPr sz="2400">
                  <a:solidFill>
                    <a:srgbClr val="262626"/>
                  </a:solidFill>
                  <a:latin typeface="Calibri Light" pitchFamily="34" charset="0"/>
                </a:defRPr>
              </a:lvl2pPr>
              <a:lvl3pPr marL="1143000" indent="-228600" eaLnBrk="0" hangingPunct="0">
                <a:lnSpc>
                  <a:spcPct val="85000"/>
                </a:lnSpc>
                <a:spcBef>
                  <a:spcPts val="600"/>
                </a:spcBef>
                <a:buFont typeface="Arial" charset="0"/>
                <a:buChar char=" "/>
                <a:defRPr sz="2000" i="1">
                  <a:solidFill>
                    <a:srgbClr val="262626"/>
                  </a:solidFill>
                  <a:latin typeface="Calibri Light" pitchFamily="34" charset="0"/>
                </a:defRPr>
              </a:lvl3pPr>
              <a:lvl4pPr marL="1600200" indent="-228600" eaLnBrk="0" hangingPunct="0">
                <a:lnSpc>
                  <a:spcPct val="85000"/>
                </a:lnSpc>
                <a:spcBef>
                  <a:spcPts val="600"/>
                </a:spcBef>
                <a:buFont typeface="Arial" charset="0"/>
                <a:buChar char=" "/>
                <a:defRPr>
                  <a:solidFill>
                    <a:srgbClr val="262626"/>
                  </a:solidFill>
                  <a:latin typeface="Calibri Light" pitchFamily="34" charset="0"/>
                </a:defRPr>
              </a:lvl4pPr>
              <a:lvl5pPr marL="2057400" indent="-228600" eaLnBrk="0" hangingPunct="0">
                <a:lnSpc>
                  <a:spcPct val="85000"/>
                </a:lnSpc>
                <a:spcBef>
                  <a:spcPts val="600"/>
                </a:spcBef>
                <a:buFont typeface="Arial" charset="0"/>
                <a:buChar char=" "/>
                <a:defRPr>
                  <a:solidFill>
                    <a:srgbClr val="262626"/>
                  </a:solidFill>
                  <a:latin typeface="Calibri Light" pitchFamily="34" charset="0"/>
                </a:defRPr>
              </a:lvl5pPr>
              <a:lvl6pPr marL="25146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6pPr>
              <a:lvl7pPr marL="29718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7pPr>
              <a:lvl8pPr marL="34290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8pPr>
              <a:lvl9pPr marL="38862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9pPr>
            </a:lstStyle>
            <a:p>
              <a:pPr algn="ctr" eaLnBrk="1" hangingPunct="1">
                <a:lnSpc>
                  <a:spcPct val="100000"/>
                </a:lnSpc>
                <a:spcBef>
                  <a:spcPct val="0"/>
                </a:spcBef>
                <a:buFontTx/>
                <a:buNone/>
              </a:pPr>
              <a:endParaRPr lang="zh-TW" altLang="en-US" sz="1800">
                <a:solidFill>
                  <a:schemeClr val="tx1"/>
                </a:solidFill>
              </a:endParaRPr>
            </a:p>
          </p:txBody>
        </p:sp>
        <p:sp>
          <p:nvSpPr>
            <p:cNvPr id="11" name="圓角矩形 81"/>
            <p:cNvSpPr>
              <a:spLocks noChangeArrowheads="1"/>
            </p:cNvSpPr>
            <p:nvPr/>
          </p:nvSpPr>
          <p:spPr bwMode="auto">
            <a:xfrm>
              <a:off x="29498" y="3698907"/>
              <a:ext cx="1991031" cy="364770"/>
            </a:xfrm>
            <a:prstGeom prst="roundRect">
              <a:avLst>
                <a:gd name="adj"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85000"/>
                </a:lnSpc>
                <a:spcBef>
                  <a:spcPts val="1300"/>
                </a:spcBef>
                <a:buFont typeface="Arial" charset="0"/>
                <a:buChar char=" "/>
                <a:defRPr sz="2400">
                  <a:solidFill>
                    <a:srgbClr val="262626"/>
                  </a:solidFill>
                  <a:latin typeface="Calibri Light" pitchFamily="34" charset="0"/>
                </a:defRPr>
              </a:lvl1pPr>
              <a:lvl2pPr marL="742950" indent="-285750" eaLnBrk="0" hangingPunct="0">
                <a:lnSpc>
                  <a:spcPct val="85000"/>
                </a:lnSpc>
                <a:spcBef>
                  <a:spcPts val="600"/>
                </a:spcBef>
                <a:buFont typeface="Arial" charset="0"/>
                <a:buChar char=" "/>
                <a:defRPr sz="2400">
                  <a:solidFill>
                    <a:srgbClr val="262626"/>
                  </a:solidFill>
                  <a:latin typeface="Calibri Light" pitchFamily="34" charset="0"/>
                </a:defRPr>
              </a:lvl2pPr>
              <a:lvl3pPr marL="1143000" indent="-228600" eaLnBrk="0" hangingPunct="0">
                <a:lnSpc>
                  <a:spcPct val="85000"/>
                </a:lnSpc>
                <a:spcBef>
                  <a:spcPts val="600"/>
                </a:spcBef>
                <a:buFont typeface="Arial" charset="0"/>
                <a:buChar char=" "/>
                <a:defRPr sz="2000" i="1">
                  <a:solidFill>
                    <a:srgbClr val="262626"/>
                  </a:solidFill>
                  <a:latin typeface="Calibri Light" pitchFamily="34" charset="0"/>
                </a:defRPr>
              </a:lvl3pPr>
              <a:lvl4pPr marL="1600200" indent="-228600" eaLnBrk="0" hangingPunct="0">
                <a:lnSpc>
                  <a:spcPct val="85000"/>
                </a:lnSpc>
                <a:spcBef>
                  <a:spcPts val="600"/>
                </a:spcBef>
                <a:buFont typeface="Arial" charset="0"/>
                <a:buChar char=" "/>
                <a:defRPr>
                  <a:solidFill>
                    <a:srgbClr val="262626"/>
                  </a:solidFill>
                  <a:latin typeface="Calibri Light" pitchFamily="34" charset="0"/>
                </a:defRPr>
              </a:lvl4pPr>
              <a:lvl5pPr marL="2057400" indent="-228600" eaLnBrk="0" hangingPunct="0">
                <a:lnSpc>
                  <a:spcPct val="85000"/>
                </a:lnSpc>
                <a:spcBef>
                  <a:spcPts val="600"/>
                </a:spcBef>
                <a:buFont typeface="Arial" charset="0"/>
                <a:buChar char=" "/>
                <a:defRPr>
                  <a:solidFill>
                    <a:srgbClr val="262626"/>
                  </a:solidFill>
                  <a:latin typeface="Calibri Light" pitchFamily="34" charset="0"/>
                </a:defRPr>
              </a:lvl5pPr>
              <a:lvl6pPr marL="25146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6pPr>
              <a:lvl7pPr marL="29718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7pPr>
              <a:lvl8pPr marL="34290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8pPr>
              <a:lvl9pPr marL="38862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9pPr>
            </a:lstStyle>
            <a:p>
              <a:pPr algn="ctr" eaLnBrk="1" hangingPunct="1">
                <a:lnSpc>
                  <a:spcPct val="100000"/>
                </a:lnSpc>
                <a:spcBef>
                  <a:spcPct val="0"/>
                </a:spcBef>
                <a:buFontTx/>
                <a:buNone/>
              </a:pPr>
              <a:endParaRPr lang="zh-TW" altLang="en-US" sz="1800">
                <a:solidFill>
                  <a:schemeClr val="tx1"/>
                </a:solidFill>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5</a:t>
            </a:fld>
            <a:endParaRPr kumimoji="1" lang="zh-TW" altLang="en-US" dirty="0"/>
          </a:p>
        </p:txBody>
      </p:sp>
      <p:sp>
        <p:nvSpPr>
          <p:cNvPr id="12"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083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a:srcRect b="45291"/>
          <a:stretch/>
        </p:blipFill>
        <p:spPr>
          <a:xfrm>
            <a:off x="1233762" y="2338451"/>
            <a:ext cx="7024899" cy="2779240"/>
          </a:xfrm>
          <a:prstGeom prst="rect">
            <a:avLst/>
          </a:prstGeom>
        </p:spPr>
      </p:pic>
      <p:grpSp>
        <p:nvGrpSpPr>
          <p:cNvPr id="3" name="群組 2"/>
          <p:cNvGrpSpPr/>
          <p:nvPr/>
        </p:nvGrpSpPr>
        <p:grpSpPr>
          <a:xfrm>
            <a:off x="0" y="576000"/>
            <a:ext cx="8839202" cy="612000"/>
            <a:chOff x="-2" y="625055"/>
            <a:chExt cx="7590112" cy="504655"/>
          </a:xfrm>
        </p:grpSpPr>
        <p:sp>
          <p:nvSpPr>
            <p:cNvPr id="13" name="五边形 7"/>
            <p:cNvSpPr/>
            <p:nvPr/>
          </p:nvSpPr>
          <p:spPr>
            <a:xfrm>
              <a:off x="-2" y="625055"/>
              <a:ext cx="7590112"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dirty="0">
                  <a:solidFill>
                    <a:schemeClr val="bg1"/>
                  </a:solidFill>
                  <a:latin typeface="微軟正黑體" panose="020B0604030504040204" pitchFamily="34" charset="-120"/>
                  <a:ea typeface="微軟正黑體" panose="020B0604030504040204" pitchFamily="34" charset="-120"/>
                  <a:cs typeface="+mn-cs"/>
                </a:rPr>
                <a:t>三、臺北市政府主計處配合推動友善經費報支環境</a:t>
              </a:r>
              <a:r>
                <a:rPr lang="en-US" altLang="zh-TW" sz="2000" dirty="0">
                  <a:solidFill>
                    <a:schemeClr val="bg1"/>
                  </a:solidFill>
                  <a:latin typeface="微軟正黑體" panose="020B0604030504040204" pitchFamily="34" charset="-120"/>
                  <a:ea typeface="微軟正黑體" panose="020B0604030504040204" pitchFamily="34" charset="-120"/>
                  <a:cs typeface="+mn-cs"/>
                </a:rPr>
                <a:t>(2/3)</a:t>
              </a:r>
              <a:endParaRPr lang="zh-CN" altLang="en-US" sz="2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6</a:t>
            </a:fld>
            <a:endParaRPr kumimoji="1" lang="zh-TW" altLang="en-US" dirty="0"/>
          </a:p>
        </p:txBody>
      </p:sp>
      <p:grpSp>
        <p:nvGrpSpPr>
          <p:cNvPr id="2" name="群組 1"/>
          <p:cNvGrpSpPr>
            <a:grpSpLocks noChangeAspect="1"/>
          </p:cNvGrpSpPr>
          <p:nvPr/>
        </p:nvGrpSpPr>
        <p:grpSpPr>
          <a:xfrm>
            <a:off x="1233762" y="1263473"/>
            <a:ext cx="6404107" cy="3621414"/>
            <a:chOff x="728266" y="654694"/>
            <a:chExt cx="6889631" cy="3895969"/>
          </a:xfrm>
        </p:grpSpPr>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3231" t="25833" r="24689" b="59948"/>
            <a:stretch/>
          </p:blipFill>
          <p:spPr bwMode="auto">
            <a:xfrm>
              <a:off x="728266" y="762000"/>
              <a:ext cx="6831308" cy="104917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sp>
          <p:nvSpPr>
            <p:cNvPr id="14" name="圓角矩形 81"/>
            <p:cNvSpPr>
              <a:spLocks noChangeArrowheads="1"/>
            </p:cNvSpPr>
            <p:nvPr/>
          </p:nvSpPr>
          <p:spPr bwMode="auto">
            <a:xfrm>
              <a:off x="4488181" y="654694"/>
              <a:ext cx="2992581" cy="343440"/>
            </a:xfrm>
            <a:prstGeom prst="roundRect">
              <a:avLst>
                <a:gd name="adj"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85000"/>
                </a:lnSpc>
                <a:spcBef>
                  <a:spcPts val="1300"/>
                </a:spcBef>
                <a:buFont typeface="Arial" charset="0"/>
                <a:buChar char=" "/>
                <a:defRPr sz="2400">
                  <a:solidFill>
                    <a:srgbClr val="262626"/>
                  </a:solidFill>
                  <a:latin typeface="Calibri Light" pitchFamily="34" charset="0"/>
                </a:defRPr>
              </a:lvl1pPr>
              <a:lvl2pPr marL="742950" indent="-285750" eaLnBrk="0" hangingPunct="0">
                <a:lnSpc>
                  <a:spcPct val="85000"/>
                </a:lnSpc>
                <a:spcBef>
                  <a:spcPts val="600"/>
                </a:spcBef>
                <a:buFont typeface="Arial" charset="0"/>
                <a:buChar char=" "/>
                <a:defRPr sz="2400">
                  <a:solidFill>
                    <a:srgbClr val="262626"/>
                  </a:solidFill>
                  <a:latin typeface="Calibri Light" pitchFamily="34" charset="0"/>
                </a:defRPr>
              </a:lvl2pPr>
              <a:lvl3pPr marL="1143000" indent="-228600" eaLnBrk="0" hangingPunct="0">
                <a:lnSpc>
                  <a:spcPct val="85000"/>
                </a:lnSpc>
                <a:spcBef>
                  <a:spcPts val="600"/>
                </a:spcBef>
                <a:buFont typeface="Arial" charset="0"/>
                <a:buChar char=" "/>
                <a:defRPr sz="2000" i="1">
                  <a:solidFill>
                    <a:srgbClr val="262626"/>
                  </a:solidFill>
                  <a:latin typeface="Calibri Light" pitchFamily="34" charset="0"/>
                </a:defRPr>
              </a:lvl3pPr>
              <a:lvl4pPr marL="1600200" indent="-228600" eaLnBrk="0" hangingPunct="0">
                <a:lnSpc>
                  <a:spcPct val="85000"/>
                </a:lnSpc>
                <a:spcBef>
                  <a:spcPts val="600"/>
                </a:spcBef>
                <a:buFont typeface="Arial" charset="0"/>
                <a:buChar char=" "/>
                <a:defRPr>
                  <a:solidFill>
                    <a:srgbClr val="262626"/>
                  </a:solidFill>
                  <a:latin typeface="Calibri Light" pitchFamily="34" charset="0"/>
                </a:defRPr>
              </a:lvl4pPr>
              <a:lvl5pPr marL="2057400" indent="-228600" eaLnBrk="0" hangingPunct="0">
                <a:lnSpc>
                  <a:spcPct val="85000"/>
                </a:lnSpc>
                <a:spcBef>
                  <a:spcPts val="600"/>
                </a:spcBef>
                <a:buFont typeface="Arial" charset="0"/>
                <a:buChar char=" "/>
                <a:defRPr>
                  <a:solidFill>
                    <a:srgbClr val="262626"/>
                  </a:solidFill>
                  <a:latin typeface="Calibri Light" pitchFamily="34" charset="0"/>
                </a:defRPr>
              </a:lvl5pPr>
              <a:lvl6pPr marL="25146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6pPr>
              <a:lvl7pPr marL="29718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7pPr>
              <a:lvl8pPr marL="34290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8pPr>
              <a:lvl9pPr marL="38862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9pPr>
            </a:lstStyle>
            <a:p>
              <a:pPr algn="ctr" eaLnBrk="1" hangingPunct="1">
                <a:lnSpc>
                  <a:spcPct val="100000"/>
                </a:lnSpc>
                <a:spcBef>
                  <a:spcPct val="0"/>
                </a:spcBef>
                <a:buFontTx/>
                <a:buNone/>
              </a:pPr>
              <a:endParaRPr lang="zh-TW" altLang="en-US" sz="1800">
                <a:solidFill>
                  <a:schemeClr val="tx1"/>
                </a:solidFill>
              </a:endParaRPr>
            </a:p>
          </p:txBody>
        </p:sp>
        <p:pic>
          <p:nvPicPr>
            <p:cNvPr id="12" name="圖片 11"/>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b="2807"/>
            <a:stretch/>
          </p:blipFill>
          <p:spPr>
            <a:xfrm rot="180000">
              <a:off x="5500327" y="1652063"/>
              <a:ext cx="2117570" cy="2898600"/>
            </a:xfrm>
            <a:prstGeom prst="rect">
              <a:avLst/>
            </a:prstGeom>
            <a:ln w="28575">
              <a:noFill/>
            </a:ln>
            <a:effectLst>
              <a:outerShdw blurRad="50800" dist="38100" dir="2700000" algn="tl" rotWithShape="0">
                <a:prstClr val="black">
                  <a:alpha val="40000"/>
                </a:prstClr>
              </a:outerShdw>
            </a:effectLst>
            <a:scene3d>
              <a:camera prst="orthographicFront"/>
              <a:lightRig rig="threePt" dir="t"/>
            </a:scene3d>
            <a:sp3d extrusionH="76200" contourW="12700">
              <a:extrusionClr>
                <a:srgbClr val="76B1D1"/>
              </a:extrusionClr>
              <a:contourClr>
                <a:srgbClr val="76B1D1"/>
              </a:contourClr>
            </a:sp3d>
          </p:spPr>
        </p:pic>
      </p:grpSp>
      <p:sp>
        <p:nvSpPr>
          <p:cNvPr id="15"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7449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0" y="576000"/>
            <a:ext cx="8839202" cy="612000"/>
            <a:chOff x="-2" y="625055"/>
            <a:chExt cx="7590112" cy="504655"/>
          </a:xfrm>
        </p:grpSpPr>
        <p:sp>
          <p:nvSpPr>
            <p:cNvPr id="13" name="五边形 7"/>
            <p:cNvSpPr/>
            <p:nvPr/>
          </p:nvSpPr>
          <p:spPr>
            <a:xfrm>
              <a:off x="-2" y="625055"/>
              <a:ext cx="7590112"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dirty="0">
                  <a:solidFill>
                    <a:schemeClr val="bg1"/>
                  </a:solidFill>
                  <a:latin typeface="微軟正黑體" panose="020B0604030504040204" pitchFamily="34" charset="-120"/>
                  <a:ea typeface="微軟正黑體" panose="020B0604030504040204" pitchFamily="34" charset="-120"/>
                  <a:cs typeface="+mn-cs"/>
                </a:rPr>
                <a:t>三、臺北市政府主計處配合推動友善經費報支環境</a:t>
              </a:r>
              <a:r>
                <a:rPr lang="en-US" altLang="zh-TW" sz="2000" dirty="0">
                  <a:solidFill>
                    <a:schemeClr val="bg1"/>
                  </a:solidFill>
                  <a:latin typeface="微軟正黑體" panose="020B0604030504040204" pitchFamily="34" charset="-120"/>
                  <a:ea typeface="微軟正黑體" panose="020B0604030504040204" pitchFamily="34" charset="-120"/>
                  <a:cs typeface="+mn-cs"/>
                </a:rPr>
                <a:t>(3/3)</a:t>
              </a:r>
              <a:endParaRPr lang="zh-CN" altLang="en-US" sz="2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7</a:t>
            </a:fld>
            <a:endParaRPr kumimoji="1" lang="zh-TW" altLang="en-US" dirty="0"/>
          </a:p>
        </p:txBody>
      </p:sp>
      <p:grpSp>
        <p:nvGrpSpPr>
          <p:cNvPr id="9" name="群組 8"/>
          <p:cNvGrpSpPr/>
          <p:nvPr/>
        </p:nvGrpSpPr>
        <p:grpSpPr>
          <a:xfrm>
            <a:off x="656172" y="2141582"/>
            <a:ext cx="7831656" cy="2555874"/>
            <a:chOff x="541445" y="1760176"/>
            <a:chExt cx="7831656" cy="2555875"/>
          </a:xfrm>
        </p:grpSpPr>
        <p:grpSp>
          <p:nvGrpSpPr>
            <p:cNvPr id="39" name="群組 1"/>
            <p:cNvGrpSpPr>
              <a:grpSpLocks/>
            </p:cNvGrpSpPr>
            <p:nvPr/>
          </p:nvGrpSpPr>
          <p:grpSpPr bwMode="auto">
            <a:xfrm>
              <a:off x="541445" y="1760176"/>
              <a:ext cx="1785000" cy="2555875"/>
              <a:chOff x="1818371" y="992618"/>
              <a:chExt cx="1784964" cy="2554656"/>
            </a:xfrm>
          </p:grpSpPr>
          <p:sp>
            <p:nvSpPr>
              <p:cNvPr id="49"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於符合法令下</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，提供足夠與</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適切的資料，</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以證明其支付</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事實即可</a:t>
                </a:r>
                <a:r>
                  <a:rPr lang="zh-TW" altLang="en-US" sz="2000" b="1" kern="0" dirty="0">
                    <a:solidFill>
                      <a:srgbClr val="F64459"/>
                    </a:solidFill>
                    <a:latin typeface="新細明體"/>
                    <a:ea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50"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kumimoji="0" lang="en-US" altLang="zh-TW" sz="2200" b="1" kern="0" dirty="0">
                    <a:solidFill>
                      <a:schemeClr val="bg1"/>
                    </a:solidFill>
                    <a:latin typeface="微軟正黑體" panose="020B0604030504040204" pitchFamily="34" charset="-120"/>
                    <a:ea typeface="微軟正黑體" panose="020B0604030504040204" pitchFamily="34" charset="-120"/>
                  </a:rPr>
                  <a:t>1</a:t>
                </a:r>
                <a:r>
                  <a:rPr kumimoji="0" lang="zh-TW" altLang="en-US" sz="2200" b="1" kern="0" dirty="0">
                    <a:solidFill>
                      <a:schemeClr val="bg1"/>
                    </a:solidFill>
                    <a:latin typeface="微軟正黑體" panose="020B0604030504040204" pitchFamily="34" charset="-120"/>
                    <a:ea typeface="微軟正黑體" panose="020B0604030504040204" pitchFamily="34" charset="-120"/>
                  </a:rPr>
                  <a:t> 憑證簡化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nvGrpSpPr>
            <p:cNvPr id="53" name="群組 1"/>
            <p:cNvGrpSpPr>
              <a:grpSpLocks/>
            </p:cNvGrpSpPr>
            <p:nvPr/>
          </p:nvGrpSpPr>
          <p:grpSpPr bwMode="auto">
            <a:xfrm>
              <a:off x="2556997" y="1760176"/>
              <a:ext cx="1785000" cy="2555875"/>
              <a:chOff x="1818371" y="992618"/>
              <a:chExt cx="1784964" cy="2554656"/>
            </a:xfrm>
          </p:grpSpPr>
          <p:sp>
            <p:nvSpPr>
              <p:cNvPr id="54"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減少重複核章</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，加速作業流</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程</a:t>
                </a:r>
                <a:r>
                  <a:rPr lang="zh-TW" altLang="en-US" sz="2000" b="1" kern="0" dirty="0">
                    <a:solidFill>
                      <a:srgbClr val="F64459"/>
                    </a:solidFill>
                    <a:latin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55"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kumimoji="0" lang="en-US" altLang="zh-TW" sz="2200" b="1" kern="0" dirty="0">
                    <a:solidFill>
                      <a:schemeClr val="bg1"/>
                    </a:solidFill>
                    <a:latin typeface="微軟正黑體" panose="020B0604030504040204" pitchFamily="34" charset="-120"/>
                    <a:ea typeface="微軟正黑體" panose="020B0604030504040204" pitchFamily="34" charset="-120"/>
                  </a:rPr>
                  <a:t>2</a:t>
                </a:r>
                <a:r>
                  <a:rPr kumimoji="0" lang="zh-TW" altLang="en-US" sz="2200" b="1" kern="0" dirty="0">
                    <a:solidFill>
                      <a:schemeClr val="bg1"/>
                    </a:solidFill>
                    <a:latin typeface="微軟正黑體" panose="020B0604030504040204" pitchFamily="34" charset="-120"/>
                    <a:ea typeface="微軟正黑體" panose="020B0604030504040204" pitchFamily="34" charset="-120"/>
                  </a:rPr>
                  <a:t> 簽章簡化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nvGrpSpPr>
            <p:cNvPr id="58" name="群組 1"/>
            <p:cNvGrpSpPr>
              <a:grpSpLocks/>
            </p:cNvGrpSpPr>
            <p:nvPr/>
          </p:nvGrpSpPr>
          <p:grpSpPr bwMode="auto">
            <a:xfrm>
              <a:off x="4572549" y="1760176"/>
              <a:ext cx="1785000" cy="2555875"/>
              <a:chOff x="1818371" y="992618"/>
              <a:chExt cx="1784964" cy="2554656"/>
            </a:xfrm>
          </p:grpSpPr>
          <p:sp>
            <p:nvSpPr>
              <p:cNvPr id="59"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簡化經費動支</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或核銷程序，</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加速採購或核</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銷作業</a:t>
                </a:r>
                <a:r>
                  <a:rPr lang="zh-TW" altLang="en-US" sz="2000" b="1" kern="0" dirty="0">
                    <a:solidFill>
                      <a:srgbClr val="F64459"/>
                    </a:solidFill>
                    <a:latin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60"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kumimoji="0" lang="en-US" altLang="zh-TW" sz="2200" b="1" kern="0" dirty="0">
                    <a:solidFill>
                      <a:schemeClr val="bg1"/>
                    </a:solidFill>
                    <a:latin typeface="微軟正黑體" panose="020B0604030504040204" pitchFamily="34" charset="-120"/>
                    <a:ea typeface="微軟正黑體" panose="020B0604030504040204" pitchFamily="34" charset="-120"/>
                  </a:rPr>
                  <a:t>3</a:t>
                </a:r>
                <a:r>
                  <a:rPr kumimoji="0" lang="zh-TW" altLang="en-US" sz="2200" b="1" kern="0" dirty="0">
                    <a:solidFill>
                      <a:schemeClr val="bg1"/>
                    </a:solidFill>
                    <a:latin typeface="微軟正黑體" panose="020B0604030504040204" pitchFamily="34" charset="-120"/>
                    <a:ea typeface="微軟正黑體" panose="020B0604030504040204" pitchFamily="34" charset="-120"/>
                  </a:rPr>
                  <a:t> 程序簡化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nvGrpSpPr>
            <p:cNvPr id="63" name="群組 1"/>
            <p:cNvGrpSpPr>
              <a:grpSpLocks/>
            </p:cNvGrpSpPr>
            <p:nvPr/>
          </p:nvGrpSpPr>
          <p:grpSpPr bwMode="auto">
            <a:xfrm>
              <a:off x="6588101" y="1760176"/>
              <a:ext cx="1785000" cy="2555875"/>
              <a:chOff x="1818371" y="992618"/>
              <a:chExt cx="1784964" cy="2554656"/>
            </a:xfrm>
          </p:grpSpPr>
          <p:sp>
            <p:nvSpPr>
              <p:cNvPr id="64"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簡化作業方式</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，提升結報時</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效</a:t>
                </a:r>
                <a:r>
                  <a:rPr lang="zh-TW" altLang="en-US" sz="2000" b="1" kern="0" dirty="0">
                    <a:solidFill>
                      <a:srgbClr val="F64459"/>
                    </a:solidFill>
                    <a:latin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65"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lang="en-US" altLang="zh-TW" sz="2200" b="1" kern="0" dirty="0">
                    <a:solidFill>
                      <a:schemeClr val="bg1"/>
                    </a:solidFill>
                    <a:latin typeface="微軟正黑體" panose="020B0604030504040204" pitchFamily="34" charset="-120"/>
                    <a:ea typeface="微軟正黑體" panose="020B0604030504040204" pitchFamily="34" charset="-120"/>
                  </a:rPr>
                  <a:t>4</a:t>
                </a:r>
                <a:r>
                  <a:rPr kumimoji="0" lang="zh-TW" altLang="en-US" sz="2200" b="1" kern="0" dirty="0">
                    <a:solidFill>
                      <a:schemeClr val="bg1"/>
                    </a:solidFill>
                    <a:latin typeface="微軟正黑體" panose="020B0604030504040204" pitchFamily="34" charset="-120"/>
                    <a:ea typeface="微軟正黑體" panose="020B0604030504040204" pitchFamily="34" charset="-120"/>
                  </a:rPr>
                  <a:t> 其他簡化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sp>
        <p:nvSpPr>
          <p:cNvPr id="121" name="îśļîďé"/>
          <p:cNvSpPr>
            <a:spLocks noChangeAspect="1"/>
          </p:cNvSpPr>
          <p:nvPr/>
        </p:nvSpPr>
        <p:spPr>
          <a:xfrm>
            <a:off x="2005924" y="1329052"/>
            <a:ext cx="784481" cy="711848"/>
          </a:xfrm>
          <a:custGeom>
            <a:avLst/>
            <a:gdLst>
              <a:gd name="connsiteX0" fmla="*/ 243058 w 607915"/>
              <a:gd name="connsiteY0" fmla="*/ 416124 h 551629"/>
              <a:gd name="connsiteX1" fmla="*/ 258029 w 607915"/>
              <a:gd name="connsiteY1" fmla="*/ 430839 h 551629"/>
              <a:gd name="connsiteX2" fmla="*/ 243430 w 607915"/>
              <a:gd name="connsiteY2" fmla="*/ 445740 h 551629"/>
              <a:gd name="connsiteX3" fmla="*/ 230412 w 607915"/>
              <a:gd name="connsiteY3" fmla="*/ 438428 h 551629"/>
              <a:gd name="connsiteX4" fmla="*/ 228366 w 607915"/>
              <a:gd name="connsiteY4" fmla="*/ 431210 h 551629"/>
              <a:gd name="connsiteX5" fmla="*/ 243058 w 607915"/>
              <a:gd name="connsiteY5" fmla="*/ 416124 h 551629"/>
              <a:gd name="connsiteX6" fmla="*/ 551744 w 607915"/>
              <a:gd name="connsiteY6" fmla="*/ 407129 h 551629"/>
              <a:gd name="connsiteX7" fmla="*/ 531968 w 607915"/>
              <a:gd name="connsiteY7" fmla="*/ 412505 h 551629"/>
              <a:gd name="connsiteX8" fmla="*/ 518598 w 607915"/>
              <a:gd name="connsiteY8" fmla="*/ 445040 h 551629"/>
              <a:gd name="connsiteX9" fmla="*/ 486381 w 607915"/>
              <a:gd name="connsiteY9" fmla="*/ 458481 h 551629"/>
              <a:gd name="connsiteX10" fmla="*/ 481089 w 607915"/>
              <a:gd name="connsiteY10" fmla="*/ 478688 h 551629"/>
              <a:gd name="connsiteX11" fmla="*/ 533082 w 607915"/>
              <a:gd name="connsiteY11" fmla="*/ 459593 h 551629"/>
              <a:gd name="connsiteX12" fmla="*/ 551744 w 607915"/>
              <a:gd name="connsiteY12" fmla="*/ 407129 h 551629"/>
              <a:gd name="connsiteX13" fmla="*/ 179372 w 607915"/>
              <a:gd name="connsiteY13" fmla="*/ 401381 h 551629"/>
              <a:gd name="connsiteX14" fmla="*/ 190690 w 607915"/>
              <a:gd name="connsiteY14" fmla="*/ 402770 h 551629"/>
              <a:gd name="connsiteX15" fmla="*/ 196344 w 607915"/>
              <a:gd name="connsiteY15" fmla="*/ 422865 h 551629"/>
              <a:gd name="connsiteX16" fmla="*/ 176232 w 607915"/>
              <a:gd name="connsiteY16" fmla="*/ 428607 h 551629"/>
              <a:gd name="connsiteX17" fmla="*/ 170671 w 607915"/>
              <a:gd name="connsiteY17" fmla="*/ 423143 h 551629"/>
              <a:gd name="connsiteX18" fmla="*/ 170486 w 607915"/>
              <a:gd name="connsiteY18" fmla="*/ 408326 h 551629"/>
              <a:gd name="connsiteX19" fmla="*/ 179372 w 607915"/>
              <a:gd name="connsiteY19" fmla="*/ 401381 h 551629"/>
              <a:gd name="connsiteX20" fmla="*/ 306331 w 607915"/>
              <a:gd name="connsiteY20" fmla="*/ 400103 h 551629"/>
              <a:gd name="connsiteX21" fmla="*/ 315310 w 607915"/>
              <a:gd name="connsiteY21" fmla="*/ 406833 h 551629"/>
              <a:gd name="connsiteX22" fmla="*/ 310106 w 607915"/>
              <a:gd name="connsiteY22" fmla="*/ 427126 h 551629"/>
              <a:gd name="connsiteX23" fmla="*/ 289847 w 607915"/>
              <a:gd name="connsiteY23" fmla="*/ 421937 h 551629"/>
              <a:gd name="connsiteX24" fmla="*/ 295051 w 607915"/>
              <a:gd name="connsiteY24" fmla="*/ 401644 h 551629"/>
              <a:gd name="connsiteX25" fmla="*/ 306331 w 607915"/>
              <a:gd name="connsiteY25" fmla="*/ 400103 h 551629"/>
              <a:gd name="connsiteX26" fmla="*/ 485847 w 607915"/>
              <a:gd name="connsiteY26" fmla="*/ 390456 h 551629"/>
              <a:gd name="connsiteX27" fmla="*/ 470319 w 607915"/>
              <a:gd name="connsiteY27" fmla="*/ 396933 h 551629"/>
              <a:gd name="connsiteX28" fmla="*/ 470412 w 607915"/>
              <a:gd name="connsiteY28" fmla="*/ 428077 h 551629"/>
              <a:gd name="connsiteX29" fmla="*/ 501608 w 607915"/>
              <a:gd name="connsiteY29" fmla="*/ 427985 h 551629"/>
              <a:gd name="connsiteX30" fmla="*/ 501515 w 607915"/>
              <a:gd name="connsiteY30" fmla="*/ 396840 h 551629"/>
              <a:gd name="connsiteX31" fmla="*/ 485847 w 607915"/>
              <a:gd name="connsiteY31" fmla="*/ 390456 h 551629"/>
              <a:gd name="connsiteX32" fmla="*/ 432810 w 607915"/>
              <a:gd name="connsiteY32" fmla="*/ 376726 h 551629"/>
              <a:gd name="connsiteX33" fmla="*/ 440609 w 607915"/>
              <a:gd name="connsiteY33" fmla="*/ 459871 h 551629"/>
              <a:gd name="connsiteX34" fmla="*/ 457785 w 607915"/>
              <a:gd name="connsiteY34" fmla="*/ 472199 h 551629"/>
              <a:gd name="connsiteX35" fmla="*/ 463077 w 607915"/>
              <a:gd name="connsiteY35" fmla="*/ 452548 h 551629"/>
              <a:gd name="connsiteX36" fmla="*/ 453607 w 607915"/>
              <a:gd name="connsiteY36" fmla="*/ 445318 h 551629"/>
              <a:gd name="connsiteX37" fmla="*/ 445994 w 607915"/>
              <a:gd name="connsiteY37" fmla="*/ 389888 h 551629"/>
              <a:gd name="connsiteX38" fmla="*/ 143052 w 607915"/>
              <a:gd name="connsiteY38" fmla="*/ 358214 h 551629"/>
              <a:gd name="connsiteX39" fmla="*/ 152140 w 607915"/>
              <a:gd name="connsiteY39" fmla="*/ 365023 h 551629"/>
              <a:gd name="connsiteX40" fmla="*/ 146940 w 607915"/>
              <a:gd name="connsiteY40" fmla="*/ 385345 h 551629"/>
              <a:gd name="connsiteX41" fmla="*/ 126604 w 607915"/>
              <a:gd name="connsiteY41" fmla="*/ 380149 h 551629"/>
              <a:gd name="connsiteX42" fmla="*/ 131804 w 607915"/>
              <a:gd name="connsiteY42" fmla="*/ 359826 h 551629"/>
              <a:gd name="connsiteX43" fmla="*/ 143052 w 607915"/>
              <a:gd name="connsiteY43" fmla="*/ 358214 h 551629"/>
              <a:gd name="connsiteX44" fmla="*/ 341949 w 607915"/>
              <a:gd name="connsiteY44" fmla="*/ 356317 h 551629"/>
              <a:gd name="connsiteX45" fmla="*/ 353191 w 607915"/>
              <a:gd name="connsiteY45" fmla="*/ 357637 h 551629"/>
              <a:gd name="connsiteX46" fmla="*/ 358772 w 607915"/>
              <a:gd name="connsiteY46" fmla="*/ 377838 h 551629"/>
              <a:gd name="connsiteX47" fmla="*/ 338589 w 607915"/>
              <a:gd name="connsiteY47" fmla="*/ 383398 h 551629"/>
              <a:gd name="connsiteX48" fmla="*/ 333102 w 607915"/>
              <a:gd name="connsiteY48" fmla="*/ 378023 h 551629"/>
              <a:gd name="connsiteX49" fmla="*/ 333008 w 607915"/>
              <a:gd name="connsiteY49" fmla="*/ 363197 h 551629"/>
              <a:gd name="connsiteX50" fmla="*/ 341949 w 607915"/>
              <a:gd name="connsiteY50" fmla="*/ 356317 h 551629"/>
              <a:gd name="connsiteX51" fmla="*/ 492439 w 607915"/>
              <a:gd name="connsiteY51" fmla="*/ 348419 h 551629"/>
              <a:gd name="connsiteX52" fmla="*/ 449893 w 607915"/>
              <a:gd name="connsiteY52" fmla="*/ 359485 h 551629"/>
              <a:gd name="connsiteX53" fmla="*/ 462984 w 607915"/>
              <a:gd name="connsiteY53" fmla="*/ 372647 h 551629"/>
              <a:gd name="connsiteX54" fmla="*/ 518413 w 607915"/>
              <a:gd name="connsiteY54" fmla="*/ 379877 h 551629"/>
              <a:gd name="connsiteX55" fmla="*/ 525655 w 607915"/>
              <a:gd name="connsiteY55" fmla="*/ 389146 h 551629"/>
              <a:gd name="connsiteX56" fmla="*/ 545059 w 607915"/>
              <a:gd name="connsiteY56" fmla="*/ 383863 h 551629"/>
              <a:gd name="connsiteX57" fmla="*/ 532896 w 607915"/>
              <a:gd name="connsiteY57" fmla="*/ 367178 h 551629"/>
              <a:gd name="connsiteX58" fmla="*/ 492439 w 607915"/>
              <a:gd name="connsiteY58" fmla="*/ 348419 h 551629"/>
              <a:gd name="connsiteX59" fmla="*/ 122546 w 607915"/>
              <a:gd name="connsiteY59" fmla="*/ 298280 h 551629"/>
              <a:gd name="connsiteX60" fmla="*/ 137574 w 607915"/>
              <a:gd name="connsiteY60" fmla="*/ 313019 h 551629"/>
              <a:gd name="connsiteX61" fmla="*/ 122917 w 607915"/>
              <a:gd name="connsiteY61" fmla="*/ 327944 h 551629"/>
              <a:gd name="connsiteX62" fmla="*/ 109929 w 607915"/>
              <a:gd name="connsiteY62" fmla="*/ 320713 h 551629"/>
              <a:gd name="connsiteX63" fmla="*/ 107981 w 607915"/>
              <a:gd name="connsiteY63" fmla="*/ 313390 h 551629"/>
              <a:gd name="connsiteX64" fmla="*/ 122546 w 607915"/>
              <a:gd name="connsiteY64" fmla="*/ 298280 h 551629"/>
              <a:gd name="connsiteX65" fmla="*/ 245832 w 607915"/>
              <a:gd name="connsiteY65" fmla="*/ 296467 h 551629"/>
              <a:gd name="connsiteX66" fmla="*/ 226516 w 607915"/>
              <a:gd name="connsiteY66" fmla="*/ 307870 h 551629"/>
              <a:gd name="connsiteX67" fmla="*/ 237938 w 607915"/>
              <a:gd name="connsiteY67" fmla="*/ 327152 h 551629"/>
              <a:gd name="connsiteX68" fmla="*/ 257254 w 607915"/>
              <a:gd name="connsiteY68" fmla="*/ 315750 h 551629"/>
              <a:gd name="connsiteX69" fmla="*/ 245832 w 607915"/>
              <a:gd name="connsiteY69" fmla="*/ 296467 h 551629"/>
              <a:gd name="connsiteX70" fmla="*/ 361161 w 607915"/>
              <a:gd name="connsiteY70" fmla="*/ 296093 h 551629"/>
              <a:gd name="connsiteX71" fmla="*/ 376108 w 607915"/>
              <a:gd name="connsiteY71" fmla="*/ 310819 h 551629"/>
              <a:gd name="connsiteX72" fmla="*/ 361347 w 607915"/>
              <a:gd name="connsiteY72" fmla="*/ 325730 h 551629"/>
              <a:gd name="connsiteX73" fmla="*/ 348536 w 607915"/>
              <a:gd name="connsiteY73" fmla="*/ 318506 h 551629"/>
              <a:gd name="connsiteX74" fmla="*/ 346400 w 607915"/>
              <a:gd name="connsiteY74" fmla="*/ 311097 h 551629"/>
              <a:gd name="connsiteX75" fmla="*/ 361161 w 607915"/>
              <a:gd name="connsiteY75" fmla="*/ 296093 h 551629"/>
              <a:gd name="connsiteX76" fmla="*/ 478582 w 607915"/>
              <a:gd name="connsiteY76" fmla="*/ 292282 h 551629"/>
              <a:gd name="connsiteX77" fmla="*/ 494459 w 607915"/>
              <a:gd name="connsiteY77" fmla="*/ 292282 h 551629"/>
              <a:gd name="connsiteX78" fmla="*/ 504672 w 607915"/>
              <a:gd name="connsiteY78" fmla="*/ 302571 h 551629"/>
              <a:gd name="connsiteX79" fmla="*/ 504672 w 607915"/>
              <a:gd name="connsiteY79" fmla="*/ 317587 h 551629"/>
              <a:gd name="connsiteX80" fmla="*/ 541438 w 607915"/>
              <a:gd name="connsiteY80" fmla="*/ 332789 h 551629"/>
              <a:gd name="connsiteX81" fmla="*/ 552208 w 607915"/>
              <a:gd name="connsiteY81" fmla="*/ 322037 h 551629"/>
              <a:gd name="connsiteX82" fmla="*/ 566692 w 607915"/>
              <a:gd name="connsiteY82" fmla="*/ 322037 h 551629"/>
              <a:gd name="connsiteX83" fmla="*/ 578019 w 607915"/>
              <a:gd name="connsiteY83" fmla="*/ 333160 h 551629"/>
              <a:gd name="connsiteX84" fmla="*/ 578019 w 607915"/>
              <a:gd name="connsiteY84" fmla="*/ 347620 h 551629"/>
              <a:gd name="connsiteX85" fmla="*/ 567063 w 607915"/>
              <a:gd name="connsiteY85" fmla="*/ 358558 h 551629"/>
              <a:gd name="connsiteX86" fmla="*/ 582197 w 607915"/>
              <a:gd name="connsiteY86" fmla="*/ 395079 h 551629"/>
              <a:gd name="connsiteX87" fmla="*/ 597795 w 607915"/>
              <a:gd name="connsiteY87" fmla="*/ 395079 h 551629"/>
              <a:gd name="connsiteX88" fmla="*/ 607915 w 607915"/>
              <a:gd name="connsiteY88" fmla="*/ 405368 h 551629"/>
              <a:gd name="connsiteX89" fmla="*/ 607915 w 607915"/>
              <a:gd name="connsiteY89" fmla="*/ 421218 h 551629"/>
              <a:gd name="connsiteX90" fmla="*/ 597702 w 607915"/>
              <a:gd name="connsiteY90" fmla="*/ 431414 h 551629"/>
              <a:gd name="connsiteX91" fmla="*/ 582104 w 607915"/>
              <a:gd name="connsiteY91" fmla="*/ 431414 h 551629"/>
              <a:gd name="connsiteX92" fmla="*/ 566971 w 607915"/>
              <a:gd name="connsiteY92" fmla="*/ 467935 h 551629"/>
              <a:gd name="connsiteX93" fmla="*/ 578112 w 607915"/>
              <a:gd name="connsiteY93" fmla="*/ 478873 h 551629"/>
              <a:gd name="connsiteX94" fmla="*/ 578112 w 607915"/>
              <a:gd name="connsiteY94" fmla="*/ 493333 h 551629"/>
              <a:gd name="connsiteX95" fmla="*/ 566971 w 607915"/>
              <a:gd name="connsiteY95" fmla="*/ 504642 h 551629"/>
              <a:gd name="connsiteX96" fmla="*/ 552487 w 607915"/>
              <a:gd name="connsiteY96" fmla="*/ 504642 h 551629"/>
              <a:gd name="connsiteX97" fmla="*/ 541345 w 607915"/>
              <a:gd name="connsiteY97" fmla="*/ 493611 h 551629"/>
              <a:gd name="connsiteX98" fmla="*/ 504950 w 607915"/>
              <a:gd name="connsiteY98" fmla="*/ 508813 h 551629"/>
              <a:gd name="connsiteX99" fmla="*/ 504950 w 607915"/>
              <a:gd name="connsiteY99" fmla="*/ 524385 h 551629"/>
              <a:gd name="connsiteX100" fmla="*/ 494644 w 607915"/>
              <a:gd name="connsiteY100" fmla="*/ 534674 h 551629"/>
              <a:gd name="connsiteX101" fmla="*/ 478861 w 607915"/>
              <a:gd name="connsiteY101" fmla="*/ 534674 h 551629"/>
              <a:gd name="connsiteX102" fmla="*/ 468555 w 607915"/>
              <a:gd name="connsiteY102" fmla="*/ 524385 h 551629"/>
              <a:gd name="connsiteX103" fmla="*/ 468555 w 607915"/>
              <a:gd name="connsiteY103" fmla="*/ 508813 h 551629"/>
              <a:gd name="connsiteX104" fmla="*/ 431881 w 607915"/>
              <a:gd name="connsiteY104" fmla="*/ 493889 h 551629"/>
              <a:gd name="connsiteX105" fmla="*/ 421018 w 607915"/>
              <a:gd name="connsiteY105" fmla="*/ 504734 h 551629"/>
              <a:gd name="connsiteX106" fmla="*/ 406534 w 607915"/>
              <a:gd name="connsiteY106" fmla="*/ 504734 h 551629"/>
              <a:gd name="connsiteX107" fmla="*/ 395300 w 607915"/>
              <a:gd name="connsiteY107" fmla="*/ 493611 h 551629"/>
              <a:gd name="connsiteX108" fmla="*/ 395300 w 607915"/>
              <a:gd name="connsiteY108" fmla="*/ 479151 h 551629"/>
              <a:gd name="connsiteX109" fmla="*/ 406070 w 607915"/>
              <a:gd name="connsiteY109" fmla="*/ 468399 h 551629"/>
              <a:gd name="connsiteX110" fmla="*/ 390658 w 607915"/>
              <a:gd name="connsiteY110" fmla="*/ 431785 h 551629"/>
              <a:gd name="connsiteX111" fmla="*/ 375617 w 607915"/>
              <a:gd name="connsiteY111" fmla="*/ 431785 h 551629"/>
              <a:gd name="connsiteX112" fmla="*/ 365311 w 607915"/>
              <a:gd name="connsiteY112" fmla="*/ 421589 h 551629"/>
              <a:gd name="connsiteX113" fmla="*/ 365311 w 607915"/>
              <a:gd name="connsiteY113" fmla="*/ 405738 h 551629"/>
              <a:gd name="connsiteX114" fmla="*/ 375617 w 607915"/>
              <a:gd name="connsiteY114" fmla="*/ 395449 h 551629"/>
              <a:gd name="connsiteX115" fmla="*/ 390658 w 607915"/>
              <a:gd name="connsiteY115" fmla="*/ 395449 h 551629"/>
              <a:gd name="connsiteX116" fmla="*/ 405792 w 607915"/>
              <a:gd name="connsiteY116" fmla="*/ 358650 h 551629"/>
              <a:gd name="connsiteX117" fmla="*/ 395114 w 607915"/>
              <a:gd name="connsiteY117" fmla="*/ 347991 h 551629"/>
              <a:gd name="connsiteX118" fmla="*/ 395114 w 607915"/>
              <a:gd name="connsiteY118" fmla="*/ 333531 h 551629"/>
              <a:gd name="connsiteX119" fmla="*/ 406256 w 607915"/>
              <a:gd name="connsiteY119" fmla="*/ 322315 h 551629"/>
              <a:gd name="connsiteX120" fmla="*/ 420740 w 607915"/>
              <a:gd name="connsiteY120" fmla="*/ 322315 h 551629"/>
              <a:gd name="connsiteX121" fmla="*/ 431417 w 607915"/>
              <a:gd name="connsiteY121" fmla="*/ 332974 h 551629"/>
              <a:gd name="connsiteX122" fmla="*/ 468276 w 607915"/>
              <a:gd name="connsiteY122" fmla="*/ 317587 h 551629"/>
              <a:gd name="connsiteX123" fmla="*/ 468276 w 607915"/>
              <a:gd name="connsiteY123" fmla="*/ 302571 h 551629"/>
              <a:gd name="connsiteX124" fmla="*/ 478582 w 607915"/>
              <a:gd name="connsiteY124" fmla="*/ 292282 h 551629"/>
              <a:gd name="connsiteX125" fmla="*/ 134055 w 607915"/>
              <a:gd name="connsiteY125" fmla="*/ 239316 h 551629"/>
              <a:gd name="connsiteX126" fmla="*/ 145381 w 607915"/>
              <a:gd name="connsiteY126" fmla="*/ 240658 h 551629"/>
              <a:gd name="connsiteX127" fmla="*/ 151038 w 607915"/>
              <a:gd name="connsiteY127" fmla="*/ 260754 h 551629"/>
              <a:gd name="connsiteX128" fmla="*/ 130913 w 607915"/>
              <a:gd name="connsiteY128" fmla="*/ 266403 h 551629"/>
              <a:gd name="connsiteX129" fmla="*/ 125349 w 607915"/>
              <a:gd name="connsiteY129" fmla="*/ 261124 h 551629"/>
              <a:gd name="connsiteX130" fmla="*/ 125163 w 607915"/>
              <a:gd name="connsiteY130" fmla="*/ 246307 h 551629"/>
              <a:gd name="connsiteX131" fmla="*/ 134055 w 607915"/>
              <a:gd name="connsiteY131" fmla="*/ 239316 h 551629"/>
              <a:gd name="connsiteX132" fmla="*/ 348433 w 607915"/>
              <a:gd name="connsiteY132" fmla="*/ 237404 h 551629"/>
              <a:gd name="connsiteX133" fmla="*/ 356802 w 607915"/>
              <a:gd name="connsiteY133" fmla="*/ 243997 h 551629"/>
              <a:gd name="connsiteX134" fmla="*/ 352438 w 607915"/>
              <a:gd name="connsiteY134" fmla="*/ 263280 h 551629"/>
              <a:gd name="connsiteX135" fmla="*/ 277405 w 607915"/>
              <a:gd name="connsiteY135" fmla="*/ 315935 h 551629"/>
              <a:gd name="connsiteX136" fmla="*/ 259947 w 607915"/>
              <a:gd name="connsiteY136" fmla="*/ 343005 h 551629"/>
              <a:gd name="connsiteX137" fmla="*/ 210451 w 607915"/>
              <a:gd name="connsiteY137" fmla="*/ 330211 h 551629"/>
              <a:gd name="connsiteX138" fmla="*/ 223173 w 607915"/>
              <a:gd name="connsiteY138" fmla="*/ 280800 h 551629"/>
              <a:gd name="connsiteX139" fmla="*/ 255397 w 607915"/>
              <a:gd name="connsiteY139" fmla="*/ 278576 h 551629"/>
              <a:gd name="connsiteX140" fmla="*/ 337765 w 607915"/>
              <a:gd name="connsiteY140" fmla="*/ 238250 h 551629"/>
              <a:gd name="connsiteX141" fmla="*/ 348433 w 607915"/>
              <a:gd name="connsiteY141" fmla="*/ 237404 h 551629"/>
              <a:gd name="connsiteX142" fmla="*/ 185407 w 607915"/>
              <a:gd name="connsiteY142" fmla="*/ 194979 h 551629"/>
              <a:gd name="connsiteX143" fmla="*/ 194484 w 607915"/>
              <a:gd name="connsiteY143" fmla="*/ 201787 h 551629"/>
              <a:gd name="connsiteX144" fmla="*/ 189290 w 607915"/>
              <a:gd name="connsiteY144" fmla="*/ 222070 h 551629"/>
              <a:gd name="connsiteX145" fmla="*/ 189198 w 607915"/>
              <a:gd name="connsiteY145" fmla="*/ 222070 h 551629"/>
              <a:gd name="connsiteX146" fmla="*/ 188919 w 607915"/>
              <a:gd name="connsiteY146" fmla="*/ 222162 h 551629"/>
              <a:gd name="connsiteX147" fmla="*/ 188827 w 607915"/>
              <a:gd name="connsiteY147" fmla="*/ 222255 h 551629"/>
              <a:gd name="connsiteX148" fmla="*/ 168515 w 607915"/>
              <a:gd name="connsiteY148" fmla="*/ 216976 h 551629"/>
              <a:gd name="connsiteX149" fmla="*/ 173709 w 607915"/>
              <a:gd name="connsiteY149" fmla="*/ 196693 h 551629"/>
              <a:gd name="connsiteX150" fmla="*/ 173987 w 607915"/>
              <a:gd name="connsiteY150" fmla="*/ 196600 h 551629"/>
              <a:gd name="connsiteX151" fmla="*/ 174173 w 607915"/>
              <a:gd name="connsiteY151" fmla="*/ 196507 h 551629"/>
              <a:gd name="connsiteX152" fmla="*/ 185407 w 607915"/>
              <a:gd name="connsiteY152" fmla="*/ 194979 h 551629"/>
              <a:gd name="connsiteX153" fmla="*/ 296864 w 607915"/>
              <a:gd name="connsiteY153" fmla="*/ 194030 h 551629"/>
              <a:gd name="connsiteX154" fmla="*/ 308161 w 607915"/>
              <a:gd name="connsiteY154" fmla="*/ 195456 h 551629"/>
              <a:gd name="connsiteX155" fmla="*/ 313734 w 607915"/>
              <a:gd name="connsiteY155" fmla="*/ 215593 h 551629"/>
              <a:gd name="connsiteX156" fmla="*/ 293578 w 607915"/>
              <a:gd name="connsiteY156" fmla="*/ 221161 h 551629"/>
              <a:gd name="connsiteX157" fmla="*/ 288099 w 607915"/>
              <a:gd name="connsiteY157" fmla="*/ 215872 h 551629"/>
              <a:gd name="connsiteX158" fmla="*/ 288006 w 607915"/>
              <a:gd name="connsiteY158" fmla="*/ 201024 h 551629"/>
              <a:gd name="connsiteX159" fmla="*/ 296864 w 607915"/>
              <a:gd name="connsiteY159" fmla="*/ 194030 h 551629"/>
              <a:gd name="connsiteX160" fmla="*/ 240930 w 607915"/>
              <a:gd name="connsiteY160" fmla="*/ 178059 h 551629"/>
              <a:gd name="connsiteX161" fmla="*/ 255890 w 607915"/>
              <a:gd name="connsiteY161" fmla="*/ 192809 h 551629"/>
              <a:gd name="connsiteX162" fmla="*/ 241209 w 607915"/>
              <a:gd name="connsiteY162" fmla="*/ 207745 h 551629"/>
              <a:gd name="connsiteX163" fmla="*/ 228200 w 607915"/>
              <a:gd name="connsiteY163" fmla="*/ 200324 h 551629"/>
              <a:gd name="connsiteX164" fmla="*/ 226156 w 607915"/>
              <a:gd name="connsiteY164" fmla="*/ 192902 h 551629"/>
              <a:gd name="connsiteX165" fmla="*/ 240930 w 607915"/>
              <a:gd name="connsiteY165" fmla="*/ 178059 h 551629"/>
              <a:gd name="connsiteX166" fmla="*/ 205545 w 607915"/>
              <a:gd name="connsiteY166" fmla="*/ 0 h 551629"/>
              <a:gd name="connsiteX167" fmla="*/ 277402 w 607915"/>
              <a:gd name="connsiteY167" fmla="*/ 0 h 551629"/>
              <a:gd name="connsiteX168" fmla="*/ 289100 w 607915"/>
              <a:gd name="connsiteY168" fmla="*/ 11587 h 551629"/>
              <a:gd name="connsiteX169" fmla="*/ 289100 w 607915"/>
              <a:gd name="connsiteY169" fmla="*/ 41527 h 551629"/>
              <a:gd name="connsiteX170" fmla="*/ 277402 w 607915"/>
              <a:gd name="connsiteY170" fmla="*/ 53114 h 551629"/>
              <a:gd name="connsiteX171" fmla="*/ 269047 w 607915"/>
              <a:gd name="connsiteY171" fmla="*/ 53114 h 551629"/>
              <a:gd name="connsiteX172" fmla="*/ 269047 w 607915"/>
              <a:gd name="connsiteY172" fmla="*/ 74156 h 551629"/>
              <a:gd name="connsiteX173" fmla="*/ 391223 w 607915"/>
              <a:gd name="connsiteY173" fmla="*/ 124767 h 551629"/>
              <a:gd name="connsiteX174" fmla="*/ 407563 w 607915"/>
              <a:gd name="connsiteY174" fmla="*/ 108453 h 551629"/>
              <a:gd name="connsiteX175" fmla="*/ 392894 w 607915"/>
              <a:gd name="connsiteY175" fmla="*/ 93900 h 551629"/>
              <a:gd name="connsiteX176" fmla="*/ 405706 w 607915"/>
              <a:gd name="connsiteY176" fmla="*/ 81201 h 551629"/>
              <a:gd name="connsiteX177" fmla="*/ 455468 w 607915"/>
              <a:gd name="connsiteY177" fmla="*/ 81201 h 551629"/>
              <a:gd name="connsiteX178" fmla="*/ 473014 w 607915"/>
              <a:gd name="connsiteY178" fmla="*/ 98720 h 551629"/>
              <a:gd name="connsiteX179" fmla="*/ 473014 w 607915"/>
              <a:gd name="connsiteY179" fmla="*/ 148404 h 551629"/>
              <a:gd name="connsiteX180" fmla="*/ 460295 w 607915"/>
              <a:gd name="connsiteY180" fmla="*/ 161104 h 551629"/>
              <a:gd name="connsiteX181" fmla="*/ 445441 w 607915"/>
              <a:gd name="connsiteY181" fmla="*/ 146272 h 551629"/>
              <a:gd name="connsiteX182" fmla="*/ 429101 w 607915"/>
              <a:gd name="connsiteY182" fmla="*/ 162587 h 551629"/>
              <a:gd name="connsiteX183" fmla="*/ 448505 w 607915"/>
              <a:gd name="connsiteY183" fmla="*/ 190673 h 551629"/>
              <a:gd name="connsiteX184" fmla="*/ 477470 w 607915"/>
              <a:gd name="connsiteY184" fmla="*/ 267702 h 551629"/>
              <a:gd name="connsiteX185" fmla="*/ 475892 w 607915"/>
              <a:gd name="connsiteY185" fmla="*/ 267702 h 551629"/>
              <a:gd name="connsiteX186" fmla="*/ 443213 w 607915"/>
              <a:gd name="connsiteY186" fmla="*/ 299960 h 551629"/>
              <a:gd name="connsiteX187" fmla="*/ 437271 w 607915"/>
              <a:gd name="connsiteY187" fmla="*/ 302370 h 551629"/>
              <a:gd name="connsiteX188" fmla="*/ 425109 w 607915"/>
              <a:gd name="connsiteY188" fmla="*/ 294955 h 551629"/>
              <a:gd name="connsiteX189" fmla="*/ 400600 w 607915"/>
              <a:gd name="connsiteY189" fmla="*/ 218852 h 551629"/>
              <a:gd name="connsiteX190" fmla="*/ 148356 w 607915"/>
              <a:gd name="connsiteY190" fmla="*/ 153317 h 551629"/>
              <a:gd name="connsiteX191" fmla="*/ 82719 w 607915"/>
              <a:gd name="connsiteY191" fmla="*/ 405261 h 551629"/>
              <a:gd name="connsiteX192" fmla="*/ 334963 w 607915"/>
              <a:gd name="connsiteY192" fmla="*/ 470704 h 551629"/>
              <a:gd name="connsiteX193" fmla="*/ 359101 w 607915"/>
              <a:gd name="connsiteY193" fmla="*/ 453833 h 551629"/>
              <a:gd name="connsiteX194" fmla="*/ 373027 w 607915"/>
              <a:gd name="connsiteY194" fmla="*/ 457170 h 551629"/>
              <a:gd name="connsiteX195" fmla="*/ 375440 w 607915"/>
              <a:gd name="connsiteY195" fmla="*/ 463103 h 551629"/>
              <a:gd name="connsiteX196" fmla="*/ 366156 w 607915"/>
              <a:gd name="connsiteY196" fmla="*/ 485906 h 551629"/>
              <a:gd name="connsiteX197" fmla="*/ 375719 w 607915"/>
              <a:gd name="connsiteY197" fmla="*/ 509079 h 551629"/>
              <a:gd name="connsiteX198" fmla="*/ 376740 w 607915"/>
              <a:gd name="connsiteY198" fmla="*/ 510006 h 551629"/>
              <a:gd name="connsiteX199" fmla="*/ 363093 w 607915"/>
              <a:gd name="connsiteY199" fmla="*/ 518719 h 551629"/>
              <a:gd name="connsiteX200" fmla="*/ 34536 w 607915"/>
              <a:gd name="connsiteY200" fmla="*/ 433440 h 551629"/>
              <a:gd name="connsiteX201" fmla="*/ 54032 w 607915"/>
              <a:gd name="connsiteY201" fmla="*/ 162587 h 551629"/>
              <a:gd name="connsiteX202" fmla="*/ 37692 w 607915"/>
              <a:gd name="connsiteY202" fmla="*/ 146180 h 551629"/>
              <a:gd name="connsiteX203" fmla="*/ 23024 w 607915"/>
              <a:gd name="connsiteY203" fmla="*/ 160733 h 551629"/>
              <a:gd name="connsiteX204" fmla="*/ 10305 w 607915"/>
              <a:gd name="connsiteY204" fmla="*/ 148126 h 551629"/>
              <a:gd name="connsiteX205" fmla="*/ 10305 w 607915"/>
              <a:gd name="connsiteY205" fmla="*/ 98442 h 551629"/>
              <a:gd name="connsiteX206" fmla="*/ 27851 w 607915"/>
              <a:gd name="connsiteY206" fmla="*/ 80923 h 551629"/>
              <a:gd name="connsiteX207" fmla="*/ 77613 w 607915"/>
              <a:gd name="connsiteY207" fmla="*/ 80923 h 551629"/>
              <a:gd name="connsiteX208" fmla="*/ 90425 w 607915"/>
              <a:gd name="connsiteY208" fmla="*/ 93529 h 551629"/>
              <a:gd name="connsiteX209" fmla="*/ 75571 w 607915"/>
              <a:gd name="connsiteY209" fmla="*/ 108360 h 551629"/>
              <a:gd name="connsiteX210" fmla="*/ 91910 w 607915"/>
              <a:gd name="connsiteY210" fmla="*/ 124675 h 551629"/>
              <a:gd name="connsiteX211" fmla="*/ 119948 w 607915"/>
              <a:gd name="connsiteY211" fmla="*/ 105301 h 551629"/>
              <a:gd name="connsiteX212" fmla="*/ 215386 w 607915"/>
              <a:gd name="connsiteY212" fmla="*/ 73785 h 551629"/>
              <a:gd name="connsiteX213" fmla="*/ 215386 w 607915"/>
              <a:gd name="connsiteY213" fmla="*/ 53022 h 551629"/>
              <a:gd name="connsiteX214" fmla="*/ 205545 w 607915"/>
              <a:gd name="connsiteY214" fmla="*/ 53022 h 551629"/>
              <a:gd name="connsiteX215" fmla="*/ 193847 w 607915"/>
              <a:gd name="connsiteY215" fmla="*/ 41342 h 551629"/>
              <a:gd name="connsiteX216" fmla="*/ 193847 w 607915"/>
              <a:gd name="connsiteY216" fmla="*/ 11587 h 551629"/>
              <a:gd name="connsiteX217" fmla="*/ 205545 w 607915"/>
              <a:gd name="connsiteY217" fmla="*/ 0 h 55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607915" h="551629">
                <a:moveTo>
                  <a:pt x="243058" y="416124"/>
                </a:moveTo>
                <a:cubicBezTo>
                  <a:pt x="251334" y="416124"/>
                  <a:pt x="258029" y="422695"/>
                  <a:pt x="258029" y="430839"/>
                </a:cubicBezTo>
                <a:cubicBezTo>
                  <a:pt x="258122" y="438984"/>
                  <a:pt x="251613" y="445647"/>
                  <a:pt x="243430" y="445740"/>
                </a:cubicBezTo>
                <a:cubicBezTo>
                  <a:pt x="237851" y="445832"/>
                  <a:pt x="233016" y="442871"/>
                  <a:pt x="230412" y="438428"/>
                </a:cubicBezTo>
                <a:cubicBezTo>
                  <a:pt x="229110" y="436392"/>
                  <a:pt x="228366" y="433894"/>
                  <a:pt x="228366" y="431210"/>
                </a:cubicBezTo>
                <a:cubicBezTo>
                  <a:pt x="228273" y="422880"/>
                  <a:pt x="234875" y="416217"/>
                  <a:pt x="243058" y="416124"/>
                </a:cubicBezTo>
                <a:close/>
                <a:moveTo>
                  <a:pt x="551744" y="407129"/>
                </a:moveTo>
                <a:lnTo>
                  <a:pt x="531968" y="412505"/>
                </a:lnTo>
                <a:cubicBezTo>
                  <a:pt x="531968" y="424277"/>
                  <a:pt x="527511" y="436049"/>
                  <a:pt x="518598" y="445040"/>
                </a:cubicBezTo>
                <a:cubicBezTo>
                  <a:pt x="509778" y="453939"/>
                  <a:pt x="497987" y="458388"/>
                  <a:pt x="486381" y="458481"/>
                </a:cubicBezTo>
                <a:lnTo>
                  <a:pt x="481089" y="478688"/>
                </a:lnTo>
                <a:cubicBezTo>
                  <a:pt x="499751" y="480263"/>
                  <a:pt x="518784" y="473868"/>
                  <a:pt x="533082" y="459593"/>
                </a:cubicBezTo>
                <a:cubicBezTo>
                  <a:pt x="547380" y="445318"/>
                  <a:pt x="553694" y="425853"/>
                  <a:pt x="551744" y="407129"/>
                </a:cubicBezTo>
                <a:close/>
                <a:moveTo>
                  <a:pt x="179372" y="401381"/>
                </a:moveTo>
                <a:cubicBezTo>
                  <a:pt x="183021" y="400362"/>
                  <a:pt x="187076" y="400733"/>
                  <a:pt x="190690" y="402770"/>
                </a:cubicBezTo>
                <a:cubicBezTo>
                  <a:pt x="197827" y="406752"/>
                  <a:pt x="200329" y="415735"/>
                  <a:pt x="196344" y="422865"/>
                </a:cubicBezTo>
                <a:cubicBezTo>
                  <a:pt x="192359" y="430089"/>
                  <a:pt x="183369" y="432496"/>
                  <a:pt x="176232" y="428607"/>
                </a:cubicBezTo>
                <a:cubicBezTo>
                  <a:pt x="173823" y="427218"/>
                  <a:pt x="171969" y="425366"/>
                  <a:pt x="170671" y="423143"/>
                </a:cubicBezTo>
                <a:cubicBezTo>
                  <a:pt x="168076" y="418698"/>
                  <a:pt x="167798" y="413142"/>
                  <a:pt x="170486" y="408326"/>
                </a:cubicBezTo>
                <a:cubicBezTo>
                  <a:pt x="172479" y="404807"/>
                  <a:pt x="175722" y="402399"/>
                  <a:pt x="179372" y="401381"/>
                </a:cubicBezTo>
                <a:close/>
                <a:moveTo>
                  <a:pt x="306331" y="400103"/>
                </a:moveTo>
                <a:cubicBezTo>
                  <a:pt x="309990" y="401041"/>
                  <a:pt x="313266" y="403358"/>
                  <a:pt x="315310" y="406833"/>
                </a:cubicBezTo>
                <a:cubicBezTo>
                  <a:pt x="319585" y="413875"/>
                  <a:pt x="317169" y="423049"/>
                  <a:pt x="310106" y="427126"/>
                </a:cubicBezTo>
                <a:cubicBezTo>
                  <a:pt x="303043" y="431296"/>
                  <a:pt x="294029" y="428980"/>
                  <a:pt x="289847" y="421937"/>
                </a:cubicBezTo>
                <a:cubicBezTo>
                  <a:pt x="285572" y="414895"/>
                  <a:pt x="287988" y="405813"/>
                  <a:pt x="295051" y="401644"/>
                </a:cubicBezTo>
                <a:cubicBezTo>
                  <a:pt x="298629" y="399605"/>
                  <a:pt x="302672" y="399165"/>
                  <a:pt x="306331" y="400103"/>
                </a:cubicBezTo>
                <a:close/>
                <a:moveTo>
                  <a:pt x="485847" y="390456"/>
                </a:moveTo>
                <a:cubicBezTo>
                  <a:pt x="480207" y="390467"/>
                  <a:pt x="474590" y="392622"/>
                  <a:pt x="470319" y="396933"/>
                </a:cubicBezTo>
                <a:cubicBezTo>
                  <a:pt x="461777" y="405646"/>
                  <a:pt x="461777" y="419550"/>
                  <a:pt x="470412" y="428077"/>
                </a:cubicBezTo>
                <a:cubicBezTo>
                  <a:pt x="479046" y="436791"/>
                  <a:pt x="493066" y="436791"/>
                  <a:pt x="501608" y="427985"/>
                </a:cubicBezTo>
                <a:cubicBezTo>
                  <a:pt x="510149" y="419364"/>
                  <a:pt x="510149" y="405368"/>
                  <a:pt x="501515" y="396840"/>
                </a:cubicBezTo>
                <a:cubicBezTo>
                  <a:pt x="497151" y="392576"/>
                  <a:pt x="491487" y="390444"/>
                  <a:pt x="485847" y="390456"/>
                </a:cubicBezTo>
                <a:close/>
                <a:moveTo>
                  <a:pt x="432810" y="376726"/>
                </a:moveTo>
                <a:cubicBezTo>
                  <a:pt x="415169" y="402123"/>
                  <a:pt x="417769" y="437254"/>
                  <a:pt x="440609" y="459871"/>
                </a:cubicBezTo>
                <a:cubicBezTo>
                  <a:pt x="445622" y="465062"/>
                  <a:pt x="451564" y="469140"/>
                  <a:pt x="457785" y="472199"/>
                </a:cubicBezTo>
                <a:lnTo>
                  <a:pt x="463077" y="452548"/>
                </a:lnTo>
                <a:cubicBezTo>
                  <a:pt x="459642" y="450602"/>
                  <a:pt x="456392" y="448099"/>
                  <a:pt x="453607" y="445318"/>
                </a:cubicBezTo>
                <a:cubicBezTo>
                  <a:pt x="438473" y="430302"/>
                  <a:pt x="435966" y="407500"/>
                  <a:pt x="445994" y="389888"/>
                </a:cubicBezTo>
                <a:close/>
                <a:moveTo>
                  <a:pt x="143052" y="358214"/>
                </a:moveTo>
                <a:cubicBezTo>
                  <a:pt x="146731" y="359153"/>
                  <a:pt x="150051" y="361497"/>
                  <a:pt x="152140" y="365023"/>
                </a:cubicBezTo>
                <a:cubicBezTo>
                  <a:pt x="156226" y="372075"/>
                  <a:pt x="153998" y="381169"/>
                  <a:pt x="146940" y="385345"/>
                </a:cubicBezTo>
                <a:cubicBezTo>
                  <a:pt x="139883" y="389521"/>
                  <a:pt x="130690" y="387201"/>
                  <a:pt x="126604" y="380149"/>
                </a:cubicBezTo>
                <a:cubicBezTo>
                  <a:pt x="122425" y="373003"/>
                  <a:pt x="124747" y="363909"/>
                  <a:pt x="131804" y="359826"/>
                </a:cubicBezTo>
                <a:cubicBezTo>
                  <a:pt x="135333" y="357738"/>
                  <a:pt x="139372" y="357274"/>
                  <a:pt x="143052" y="358214"/>
                </a:cubicBezTo>
                <a:close/>
                <a:moveTo>
                  <a:pt x="341949" y="356317"/>
                </a:moveTo>
                <a:cubicBezTo>
                  <a:pt x="345611" y="355321"/>
                  <a:pt x="349657" y="355691"/>
                  <a:pt x="353191" y="357637"/>
                </a:cubicBezTo>
                <a:cubicBezTo>
                  <a:pt x="360260" y="361622"/>
                  <a:pt x="362771" y="370610"/>
                  <a:pt x="358772" y="377838"/>
                </a:cubicBezTo>
                <a:cubicBezTo>
                  <a:pt x="354866" y="384881"/>
                  <a:pt x="345751" y="387475"/>
                  <a:pt x="338589" y="383398"/>
                </a:cubicBezTo>
                <a:cubicBezTo>
                  <a:pt x="336078" y="382101"/>
                  <a:pt x="334218" y="380247"/>
                  <a:pt x="333102" y="378023"/>
                </a:cubicBezTo>
                <a:cubicBezTo>
                  <a:pt x="330497" y="373576"/>
                  <a:pt x="330311" y="368016"/>
                  <a:pt x="333008" y="363197"/>
                </a:cubicBezTo>
                <a:cubicBezTo>
                  <a:pt x="335008" y="359676"/>
                  <a:pt x="338287" y="357313"/>
                  <a:pt x="341949" y="356317"/>
                </a:cubicBezTo>
                <a:close/>
                <a:moveTo>
                  <a:pt x="492439" y="348419"/>
                </a:moveTo>
                <a:cubicBezTo>
                  <a:pt x="477700" y="347156"/>
                  <a:pt x="462613" y="350864"/>
                  <a:pt x="449893" y="359485"/>
                </a:cubicBezTo>
                <a:lnTo>
                  <a:pt x="462984" y="372647"/>
                </a:lnTo>
                <a:cubicBezTo>
                  <a:pt x="480532" y="362636"/>
                  <a:pt x="503465" y="364953"/>
                  <a:pt x="518413" y="379877"/>
                </a:cubicBezTo>
                <a:cubicBezTo>
                  <a:pt x="521291" y="382751"/>
                  <a:pt x="523612" y="385809"/>
                  <a:pt x="525655" y="389146"/>
                </a:cubicBezTo>
                <a:lnTo>
                  <a:pt x="545059" y="383863"/>
                </a:lnTo>
                <a:cubicBezTo>
                  <a:pt x="542088" y="377838"/>
                  <a:pt x="538003" y="372276"/>
                  <a:pt x="532896" y="367178"/>
                </a:cubicBezTo>
                <a:cubicBezTo>
                  <a:pt x="521569" y="355916"/>
                  <a:pt x="507178" y="349682"/>
                  <a:pt x="492439" y="348419"/>
                </a:cubicBezTo>
                <a:close/>
                <a:moveTo>
                  <a:pt x="122546" y="298280"/>
                </a:moveTo>
                <a:cubicBezTo>
                  <a:pt x="130710" y="298280"/>
                  <a:pt x="137389" y="304862"/>
                  <a:pt x="137574" y="313019"/>
                </a:cubicBezTo>
                <a:cubicBezTo>
                  <a:pt x="137667" y="321177"/>
                  <a:pt x="131081" y="327851"/>
                  <a:pt x="122917" y="327944"/>
                </a:cubicBezTo>
                <a:cubicBezTo>
                  <a:pt x="117351" y="328129"/>
                  <a:pt x="112527" y="325163"/>
                  <a:pt x="109929" y="320713"/>
                </a:cubicBezTo>
                <a:cubicBezTo>
                  <a:pt x="108723" y="318581"/>
                  <a:pt x="107981" y="316078"/>
                  <a:pt x="107981" y="313390"/>
                </a:cubicBezTo>
                <a:cubicBezTo>
                  <a:pt x="107888" y="305233"/>
                  <a:pt x="114382" y="298558"/>
                  <a:pt x="122546" y="298280"/>
                </a:cubicBezTo>
                <a:close/>
                <a:moveTo>
                  <a:pt x="245832" y="296467"/>
                </a:moveTo>
                <a:cubicBezTo>
                  <a:pt x="237474" y="294243"/>
                  <a:pt x="228745" y="299341"/>
                  <a:pt x="226516" y="307870"/>
                </a:cubicBezTo>
                <a:cubicBezTo>
                  <a:pt x="224288" y="316306"/>
                  <a:pt x="229395" y="324927"/>
                  <a:pt x="237938" y="327152"/>
                </a:cubicBezTo>
                <a:cubicBezTo>
                  <a:pt x="246389" y="329377"/>
                  <a:pt x="255025" y="324278"/>
                  <a:pt x="257254" y="315750"/>
                </a:cubicBezTo>
                <a:cubicBezTo>
                  <a:pt x="259483" y="307221"/>
                  <a:pt x="254282" y="298600"/>
                  <a:pt x="245832" y="296467"/>
                </a:cubicBezTo>
                <a:close/>
                <a:moveTo>
                  <a:pt x="361161" y="296093"/>
                </a:moveTo>
                <a:cubicBezTo>
                  <a:pt x="369424" y="296093"/>
                  <a:pt x="376108" y="302669"/>
                  <a:pt x="376108" y="310819"/>
                </a:cubicBezTo>
                <a:cubicBezTo>
                  <a:pt x="376108" y="318969"/>
                  <a:pt x="369517" y="325638"/>
                  <a:pt x="361347" y="325730"/>
                </a:cubicBezTo>
                <a:cubicBezTo>
                  <a:pt x="355963" y="325730"/>
                  <a:pt x="351135" y="322767"/>
                  <a:pt x="348536" y="318506"/>
                </a:cubicBezTo>
                <a:cubicBezTo>
                  <a:pt x="347143" y="316283"/>
                  <a:pt x="346400" y="313783"/>
                  <a:pt x="346400" y="311097"/>
                </a:cubicBezTo>
                <a:cubicBezTo>
                  <a:pt x="346400" y="302947"/>
                  <a:pt x="352992" y="296093"/>
                  <a:pt x="361161" y="296093"/>
                </a:cubicBezTo>
                <a:close/>
                <a:moveTo>
                  <a:pt x="478582" y="292282"/>
                </a:moveTo>
                <a:lnTo>
                  <a:pt x="494459" y="292282"/>
                </a:lnTo>
                <a:cubicBezTo>
                  <a:pt x="500122" y="292282"/>
                  <a:pt x="504672" y="296824"/>
                  <a:pt x="504672" y="302571"/>
                </a:cubicBezTo>
                <a:lnTo>
                  <a:pt x="504672" y="317587"/>
                </a:lnTo>
                <a:cubicBezTo>
                  <a:pt x="517670" y="320090"/>
                  <a:pt x="530204" y="325188"/>
                  <a:pt x="541438" y="332789"/>
                </a:cubicBezTo>
                <a:lnTo>
                  <a:pt x="552208" y="322037"/>
                </a:lnTo>
                <a:cubicBezTo>
                  <a:pt x="556201" y="318144"/>
                  <a:pt x="562793" y="318144"/>
                  <a:pt x="566692" y="322037"/>
                </a:cubicBezTo>
                <a:lnTo>
                  <a:pt x="578019" y="333160"/>
                </a:lnTo>
                <a:cubicBezTo>
                  <a:pt x="581919" y="337146"/>
                  <a:pt x="581919" y="343727"/>
                  <a:pt x="578019" y="347620"/>
                </a:cubicBezTo>
                <a:lnTo>
                  <a:pt x="567063" y="358558"/>
                </a:lnTo>
                <a:cubicBezTo>
                  <a:pt x="574770" y="369774"/>
                  <a:pt x="579690" y="382287"/>
                  <a:pt x="582197" y="395079"/>
                </a:cubicBezTo>
                <a:lnTo>
                  <a:pt x="597795" y="395079"/>
                </a:lnTo>
                <a:cubicBezTo>
                  <a:pt x="603366" y="395079"/>
                  <a:pt x="607915" y="399713"/>
                  <a:pt x="607915" y="405368"/>
                </a:cubicBezTo>
                <a:lnTo>
                  <a:pt x="607915" y="421218"/>
                </a:lnTo>
                <a:cubicBezTo>
                  <a:pt x="607915" y="426872"/>
                  <a:pt x="603366" y="431414"/>
                  <a:pt x="597702" y="431414"/>
                </a:cubicBezTo>
                <a:lnTo>
                  <a:pt x="582104" y="431414"/>
                </a:lnTo>
                <a:cubicBezTo>
                  <a:pt x="579598" y="444299"/>
                  <a:pt x="574677" y="456812"/>
                  <a:pt x="566971" y="467935"/>
                </a:cubicBezTo>
                <a:lnTo>
                  <a:pt x="578112" y="478873"/>
                </a:lnTo>
                <a:cubicBezTo>
                  <a:pt x="582104" y="482859"/>
                  <a:pt x="582104" y="489440"/>
                  <a:pt x="578112" y="493333"/>
                </a:cubicBezTo>
                <a:lnTo>
                  <a:pt x="566971" y="504642"/>
                </a:lnTo>
                <a:cubicBezTo>
                  <a:pt x="562978" y="508535"/>
                  <a:pt x="556479" y="508535"/>
                  <a:pt x="552487" y="504642"/>
                </a:cubicBezTo>
                <a:lnTo>
                  <a:pt x="541345" y="493611"/>
                </a:lnTo>
                <a:cubicBezTo>
                  <a:pt x="530204" y="501305"/>
                  <a:pt x="517856" y="506310"/>
                  <a:pt x="504950" y="508813"/>
                </a:cubicBezTo>
                <a:lnTo>
                  <a:pt x="504950" y="524385"/>
                </a:lnTo>
                <a:cubicBezTo>
                  <a:pt x="504950" y="530040"/>
                  <a:pt x="500401" y="534674"/>
                  <a:pt x="494644" y="534674"/>
                </a:cubicBezTo>
                <a:lnTo>
                  <a:pt x="478861" y="534674"/>
                </a:lnTo>
                <a:cubicBezTo>
                  <a:pt x="473104" y="534674"/>
                  <a:pt x="468555" y="530040"/>
                  <a:pt x="468555" y="524385"/>
                </a:cubicBezTo>
                <a:lnTo>
                  <a:pt x="468555" y="508813"/>
                </a:lnTo>
                <a:cubicBezTo>
                  <a:pt x="455649" y="506496"/>
                  <a:pt x="443208" y="501397"/>
                  <a:pt x="431881" y="493889"/>
                </a:cubicBezTo>
                <a:lnTo>
                  <a:pt x="421018" y="504734"/>
                </a:lnTo>
                <a:cubicBezTo>
                  <a:pt x="417026" y="508720"/>
                  <a:pt x="410527" y="508720"/>
                  <a:pt x="406534" y="504734"/>
                </a:cubicBezTo>
                <a:lnTo>
                  <a:pt x="395300" y="493611"/>
                </a:lnTo>
                <a:cubicBezTo>
                  <a:pt x="391308" y="489625"/>
                  <a:pt x="391308" y="483137"/>
                  <a:pt x="395300" y="479151"/>
                </a:cubicBezTo>
                <a:lnTo>
                  <a:pt x="406070" y="468399"/>
                </a:lnTo>
                <a:cubicBezTo>
                  <a:pt x="398364" y="457183"/>
                  <a:pt x="393165" y="444669"/>
                  <a:pt x="390658" y="431785"/>
                </a:cubicBezTo>
                <a:lnTo>
                  <a:pt x="375617" y="431785"/>
                </a:lnTo>
                <a:cubicBezTo>
                  <a:pt x="369861" y="431785"/>
                  <a:pt x="365311" y="427243"/>
                  <a:pt x="365311" y="421589"/>
                </a:cubicBezTo>
                <a:lnTo>
                  <a:pt x="365311" y="405738"/>
                </a:lnTo>
                <a:cubicBezTo>
                  <a:pt x="365311" y="400084"/>
                  <a:pt x="369861" y="395449"/>
                  <a:pt x="375617" y="395449"/>
                </a:cubicBezTo>
                <a:lnTo>
                  <a:pt x="390658" y="395449"/>
                </a:lnTo>
                <a:cubicBezTo>
                  <a:pt x="393072" y="382472"/>
                  <a:pt x="398086" y="370052"/>
                  <a:pt x="405792" y="358650"/>
                </a:cubicBezTo>
                <a:lnTo>
                  <a:pt x="395114" y="347991"/>
                </a:lnTo>
                <a:cubicBezTo>
                  <a:pt x="391215" y="344098"/>
                  <a:pt x="391215" y="337516"/>
                  <a:pt x="395114" y="333531"/>
                </a:cubicBezTo>
                <a:lnTo>
                  <a:pt x="406256" y="322315"/>
                </a:lnTo>
                <a:cubicBezTo>
                  <a:pt x="410248" y="318329"/>
                  <a:pt x="416840" y="318329"/>
                  <a:pt x="420740" y="322315"/>
                </a:cubicBezTo>
                <a:lnTo>
                  <a:pt x="431417" y="332974"/>
                </a:lnTo>
                <a:cubicBezTo>
                  <a:pt x="442837" y="325188"/>
                  <a:pt x="455278" y="320090"/>
                  <a:pt x="468276" y="317587"/>
                </a:cubicBezTo>
                <a:lnTo>
                  <a:pt x="468276" y="302571"/>
                </a:lnTo>
                <a:cubicBezTo>
                  <a:pt x="468276" y="296824"/>
                  <a:pt x="472919" y="292282"/>
                  <a:pt x="478582" y="292282"/>
                </a:cubicBezTo>
                <a:close/>
                <a:moveTo>
                  <a:pt x="134055" y="239316"/>
                </a:moveTo>
                <a:cubicBezTo>
                  <a:pt x="137707" y="238297"/>
                  <a:pt x="141764" y="238667"/>
                  <a:pt x="145381" y="240658"/>
                </a:cubicBezTo>
                <a:cubicBezTo>
                  <a:pt x="152522" y="244548"/>
                  <a:pt x="155026" y="253623"/>
                  <a:pt x="151038" y="260754"/>
                </a:cubicBezTo>
                <a:cubicBezTo>
                  <a:pt x="147050" y="267884"/>
                  <a:pt x="138054" y="270477"/>
                  <a:pt x="130913" y="266403"/>
                </a:cubicBezTo>
                <a:cubicBezTo>
                  <a:pt x="128409" y="265199"/>
                  <a:pt x="126554" y="263347"/>
                  <a:pt x="125349" y="261124"/>
                </a:cubicBezTo>
                <a:cubicBezTo>
                  <a:pt x="122752" y="256679"/>
                  <a:pt x="122566" y="251030"/>
                  <a:pt x="125163" y="246307"/>
                </a:cubicBezTo>
                <a:cubicBezTo>
                  <a:pt x="127157" y="242742"/>
                  <a:pt x="130403" y="240334"/>
                  <a:pt x="134055" y="239316"/>
                </a:cubicBezTo>
                <a:close/>
                <a:moveTo>
                  <a:pt x="348433" y="237404"/>
                </a:moveTo>
                <a:cubicBezTo>
                  <a:pt x="351857" y="238435"/>
                  <a:pt x="354899" y="240706"/>
                  <a:pt x="356802" y="243997"/>
                </a:cubicBezTo>
                <a:cubicBezTo>
                  <a:pt x="360795" y="250486"/>
                  <a:pt x="358938" y="259015"/>
                  <a:pt x="352438" y="263280"/>
                </a:cubicBezTo>
                <a:lnTo>
                  <a:pt x="277405" y="315935"/>
                </a:lnTo>
                <a:cubicBezTo>
                  <a:pt x="276198" y="326781"/>
                  <a:pt x="270162" y="336886"/>
                  <a:pt x="259947" y="343005"/>
                </a:cubicBezTo>
                <a:cubicBezTo>
                  <a:pt x="242767" y="353109"/>
                  <a:pt x="220573" y="347454"/>
                  <a:pt x="210451" y="330211"/>
                </a:cubicBezTo>
                <a:cubicBezTo>
                  <a:pt x="200329" y="313061"/>
                  <a:pt x="205994" y="290905"/>
                  <a:pt x="223173" y="280800"/>
                </a:cubicBezTo>
                <a:cubicBezTo>
                  <a:pt x="233388" y="274867"/>
                  <a:pt x="245275" y="274404"/>
                  <a:pt x="255397" y="278576"/>
                </a:cubicBezTo>
                <a:lnTo>
                  <a:pt x="337765" y="238250"/>
                </a:lnTo>
                <a:cubicBezTo>
                  <a:pt x="341201" y="236581"/>
                  <a:pt x="345009" y="236372"/>
                  <a:pt x="348433" y="237404"/>
                </a:cubicBezTo>
                <a:close/>
                <a:moveTo>
                  <a:pt x="185407" y="194979"/>
                </a:moveTo>
                <a:cubicBezTo>
                  <a:pt x="189082" y="195929"/>
                  <a:pt x="192398" y="198267"/>
                  <a:pt x="194484" y="201787"/>
                </a:cubicBezTo>
                <a:cubicBezTo>
                  <a:pt x="198565" y="208825"/>
                  <a:pt x="196247" y="217809"/>
                  <a:pt x="189290" y="222070"/>
                </a:cubicBezTo>
                <a:lnTo>
                  <a:pt x="189198" y="222070"/>
                </a:lnTo>
                <a:cubicBezTo>
                  <a:pt x="189012" y="222070"/>
                  <a:pt x="189012" y="222162"/>
                  <a:pt x="188919" y="222162"/>
                </a:cubicBezTo>
                <a:lnTo>
                  <a:pt x="188827" y="222255"/>
                </a:lnTo>
                <a:cubicBezTo>
                  <a:pt x="181778" y="226515"/>
                  <a:pt x="172689" y="224107"/>
                  <a:pt x="168515" y="216976"/>
                </a:cubicBezTo>
                <a:cubicBezTo>
                  <a:pt x="164341" y="209937"/>
                  <a:pt x="166660" y="200953"/>
                  <a:pt x="173709" y="196693"/>
                </a:cubicBezTo>
                <a:cubicBezTo>
                  <a:pt x="173802" y="196693"/>
                  <a:pt x="173802" y="196600"/>
                  <a:pt x="173987" y="196600"/>
                </a:cubicBezTo>
                <a:cubicBezTo>
                  <a:pt x="174080" y="196600"/>
                  <a:pt x="174173" y="196507"/>
                  <a:pt x="174173" y="196507"/>
                </a:cubicBezTo>
                <a:cubicBezTo>
                  <a:pt x="177697" y="194470"/>
                  <a:pt x="181732" y="194030"/>
                  <a:pt x="185407" y="194979"/>
                </a:cubicBezTo>
                <a:close/>
                <a:moveTo>
                  <a:pt x="296864" y="194030"/>
                </a:moveTo>
                <a:cubicBezTo>
                  <a:pt x="300521" y="193020"/>
                  <a:pt x="304585" y="193415"/>
                  <a:pt x="308161" y="195456"/>
                </a:cubicBezTo>
                <a:cubicBezTo>
                  <a:pt x="315220" y="199447"/>
                  <a:pt x="317820" y="208448"/>
                  <a:pt x="313734" y="215593"/>
                </a:cubicBezTo>
                <a:cubicBezTo>
                  <a:pt x="309740" y="222646"/>
                  <a:pt x="300730" y="225244"/>
                  <a:pt x="293578" y="221161"/>
                </a:cubicBezTo>
                <a:cubicBezTo>
                  <a:pt x="291164" y="219955"/>
                  <a:pt x="289306" y="218006"/>
                  <a:pt x="288099" y="215872"/>
                </a:cubicBezTo>
                <a:cubicBezTo>
                  <a:pt x="285498" y="211417"/>
                  <a:pt x="285219" y="205850"/>
                  <a:pt x="288006" y="201024"/>
                </a:cubicBezTo>
                <a:cubicBezTo>
                  <a:pt x="289956" y="197452"/>
                  <a:pt x="293207" y="195039"/>
                  <a:pt x="296864" y="194030"/>
                </a:cubicBezTo>
                <a:close/>
                <a:moveTo>
                  <a:pt x="240930" y="178059"/>
                </a:moveTo>
                <a:cubicBezTo>
                  <a:pt x="249200" y="177966"/>
                  <a:pt x="255890" y="184646"/>
                  <a:pt x="255890" y="192809"/>
                </a:cubicBezTo>
                <a:cubicBezTo>
                  <a:pt x="256076" y="201066"/>
                  <a:pt x="249386" y="207652"/>
                  <a:pt x="241209" y="207745"/>
                </a:cubicBezTo>
                <a:cubicBezTo>
                  <a:pt x="235727" y="207745"/>
                  <a:pt x="230895" y="204777"/>
                  <a:pt x="228200" y="200324"/>
                </a:cubicBezTo>
                <a:cubicBezTo>
                  <a:pt x="226900" y="198097"/>
                  <a:pt x="226156" y="195592"/>
                  <a:pt x="226156" y="192902"/>
                </a:cubicBezTo>
                <a:cubicBezTo>
                  <a:pt x="226156" y="184738"/>
                  <a:pt x="232754" y="178059"/>
                  <a:pt x="240930" y="178059"/>
                </a:cubicBezTo>
                <a:close/>
                <a:moveTo>
                  <a:pt x="205545" y="0"/>
                </a:moveTo>
                <a:lnTo>
                  <a:pt x="277402" y="0"/>
                </a:lnTo>
                <a:cubicBezTo>
                  <a:pt x="283901" y="0"/>
                  <a:pt x="289100" y="5191"/>
                  <a:pt x="289100" y="11587"/>
                </a:cubicBezTo>
                <a:lnTo>
                  <a:pt x="289100" y="41527"/>
                </a:lnTo>
                <a:cubicBezTo>
                  <a:pt x="289100" y="47923"/>
                  <a:pt x="283901" y="53114"/>
                  <a:pt x="277402" y="53114"/>
                </a:cubicBezTo>
                <a:lnTo>
                  <a:pt x="269047" y="53114"/>
                </a:lnTo>
                <a:lnTo>
                  <a:pt x="269047" y="74156"/>
                </a:lnTo>
                <a:cubicBezTo>
                  <a:pt x="313331" y="79347"/>
                  <a:pt x="355758" y="96588"/>
                  <a:pt x="391223" y="124767"/>
                </a:cubicBezTo>
                <a:lnTo>
                  <a:pt x="407563" y="108453"/>
                </a:lnTo>
                <a:lnTo>
                  <a:pt x="392894" y="93900"/>
                </a:lnTo>
                <a:lnTo>
                  <a:pt x="405706" y="81201"/>
                </a:lnTo>
                <a:cubicBezTo>
                  <a:pt x="419446" y="67482"/>
                  <a:pt x="441727" y="67482"/>
                  <a:pt x="455468" y="81201"/>
                </a:cubicBezTo>
                <a:lnTo>
                  <a:pt x="473014" y="98720"/>
                </a:lnTo>
                <a:cubicBezTo>
                  <a:pt x="486754" y="112439"/>
                  <a:pt x="486754" y="134686"/>
                  <a:pt x="473014" y="148404"/>
                </a:cubicBezTo>
                <a:lnTo>
                  <a:pt x="460295" y="161104"/>
                </a:lnTo>
                <a:lnTo>
                  <a:pt x="445441" y="146272"/>
                </a:lnTo>
                <a:lnTo>
                  <a:pt x="429101" y="162587"/>
                </a:lnTo>
                <a:cubicBezTo>
                  <a:pt x="436157" y="171393"/>
                  <a:pt x="442656" y="180662"/>
                  <a:pt x="448505" y="190673"/>
                </a:cubicBezTo>
                <a:cubicBezTo>
                  <a:pt x="462987" y="215144"/>
                  <a:pt x="472550" y="241192"/>
                  <a:pt x="477470" y="267702"/>
                </a:cubicBezTo>
                <a:lnTo>
                  <a:pt x="475892" y="267702"/>
                </a:lnTo>
                <a:cubicBezTo>
                  <a:pt x="458067" y="267702"/>
                  <a:pt x="443398" y="282163"/>
                  <a:pt x="443213" y="299960"/>
                </a:cubicBezTo>
                <a:cubicBezTo>
                  <a:pt x="441170" y="300702"/>
                  <a:pt x="439221" y="301536"/>
                  <a:pt x="437271" y="302370"/>
                </a:cubicBezTo>
                <a:cubicBezTo>
                  <a:pt x="433743" y="299033"/>
                  <a:pt x="429565" y="296623"/>
                  <a:pt x="425109" y="294955"/>
                </a:cubicBezTo>
                <a:cubicBezTo>
                  <a:pt x="422788" y="268907"/>
                  <a:pt x="414711" y="242953"/>
                  <a:pt x="400600" y="218852"/>
                </a:cubicBezTo>
                <a:cubicBezTo>
                  <a:pt x="349074" y="131349"/>
                  <a:pt x="235996" y="101964"/>
                  <a:pt x="148356" y="153317"/>
                </a:cubicBezTo>
                <a:cubicBezTo>
                  <a:pt x="60716" y="204763"/>
                  <a:pt x="31194" y="317757"/>
                  <a:pt x="82719" y="405261"/>
                </a:cubicBezTo>
                <a:cubicBezTo>
                  <a:pt x="134245" y="492765"/>
                  <a:pt x="247323" y="522149"/>
                  <a:pt x="334963" y="470704"/>
                </a:cubicBezTo>
                <a:cubicBezTo>
                  <a:pt x="343504" y="465698"/>
                  <a:pt x="351581" y="459951"/>
                  <a:pt x="359101" y="453833"/>
                </a:cubicBezTo>
                <a:cubicBezTo>
                  <a:pt x="363371" y="455872"/>
                  <a:pt x="368013" y="457170"/>
                  <a:pt x="373027" y="457170"/>
                </a:cubicBezTo>
                <a:cubicBezTo>
                  <a:pt x="373769" y="459117"/>
                  <a:pt x="374605" y="461063"/>
                  <a:pt x="375440" y="463103"/>
                </a:cubicBezTo>
                <a:cubicBezTo>
                  <a:pt x="369499" y="469220"/>
                  <a:pt x="366156" y="477285"/>
                  <a:pt x="366156" y="485906"/>
                </a:cubicBezTo>
                <a:cubicBezTo>
                  <a:pt x="366156" y="494711"/>
                  <a:pt x="369499" y="502869"/>
                  <a:pt x="375719" y="509079"/>
                </a:cubicBezTo>
                <a:lnTo>
                  <a:pt x="376740" y="510006"/>
                </a:lnTo>
                <a:cubicBezTo>
                  <a:pt x="372284" y="512972"/>
                  <a:pt x="367828" y="515939"/>
                  <a:pt x="363093" y="518719"/>
                </a:cubicBezTo>
                <a:cubicBezTo>
                  <a:pt x="248994" y="585552"/>
                  <a:pt x="101565" y="547362"/>
                  <a:pt x="34536" y="433440"/>
                </a:cubicBezTo>
                <a:cubicBezTo>
                  <a:pt x="-17083" y="345566"/>
                  <a:pt x="-6035" y="238040"/>
                  <a:pt x="54032" y="162587"/>
                </a:cubicBezTo>
                <a:lnTo>
                  <a:pt x="37692" y="146180"/>
                </a:lnTo>
                <a:lnTo>
                  <a:pt x="23024" y="160733"/>
                </a:lnTo>
                <a:lnTo>
                  <a:pt x="10305" y="148126"/>
                </a:lnTo>
                <a:cubicBezTo>
                  <a:pt x="-3435" y="134407"/>
                  <a:pt x="-3435" y="112161"/>
                  <a:pt x="10305" y="98442"/>
                </a:cubicBezTo>
                <a:lnTo>
                  <a:pt x="27851" y="80923"/>
                </a:lnTo>
                <a:cubicBezTo>
                  <a:pt x="41591" y="67204"/>
                  <a:pt x="63873" y="67204"/>
                  <a:pt x="77613" y="80923"/>
                </a:cubicBezTo>
                <a:lnTo>
                  <a:pt x="90425" y="93529"/>
                </a:lnTo>
                <a:lnTo>
                  <a:pt x="75571" y="108360"/>
                </a:lnTo>
                <a:lnTo>
                  <a:pt x="91910" y="124675"/>
                </a:lnTo>
                <a:cubicBezTo>
                  <a:pt x="100637" y="117630"/>
                  <a:pt x="109921" y="111048"/>
                  <a:pt x="119948" y="105301"/>
                </a:cubicBezTo>
                <a:cubicBezTo>
                  <a:pt x="150213" y="87597"/>
                  <a:pt x="182614" y="77308"/>
                  <a:pt x="215386" y="73785"/>
                </a:cubicBezTo>
                <a:lnTo>
                  <a:pt x="215386" y="53022"/>
                </a:lnTo>
                <a:lnTo>
                  <a:pt x="205545" y="53022"/>
                </a:lnTo>
                <a:cubicBezTo>
                  <a:pt x="199046" y="53022"/>
                  <a:pt x="193847" y="47831"/>
                  <a:pt x="193847" y="41342"/>
                </a:cubicBezTo>
                <a:lnTo>
                  <a:pt x="193847" y="11587"/>
                </a:lnTo>
                <a:cubicBezTo>
                  <a:pt x="193847" y="5191"/>
                  <a:pt x="199046" y="0"/>
                  <a:pt x="205545" y="0"/>
                </a:cubicBezTo>
                <a:close/>
              </a:path>
            </a:pathLst>
          </a:custGeom>
          <a:solidFill>
            <a:srgbClr val="498389"/>
          </a:solidFill>
          <a:ln w="57150">
            <a:no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ndParaRPr>
          </a:p>
        </p:txBody>
      </p:sp>
      <p:sp>
        <p:nvSpPr>
          <p:cNvPr id="134" name="TextBox 30"/>
          <p:cNvSpPr txBox="1"/>
          <p:nvPr/>
        </p:nvSpPr>
        <p:spPr>
          <a:xfrm>
            <a:off x="2325160" y="1329052"/>
            <a:ext cx="4860540" cy="812530"/>
          </a:xfrm>
          <a:prstGeom prst="rect">
            <a:avLst/>
          </a:prstGeom>
          <a:noFill/>
        </p:spPr>
        <p:txBody>
          <a:bodyPr wrap="square" rtlCol="0">
            <a:spAutoFit/>
          </a:bodyPr>
          <a:lstStyle/>
          <a:p>
            <a:pPr algn="ctr" defTabSz="685800" latinLnBrk="0">
              <a:lnSpc>
                <a:spcPct val="130000"/>
              </a:lnSpc>
              <a:defRPr/>
            </a:pPr>
            <a:r>
              <a:rPr lang="zh-TW" altLang="en-US" sz="3600" b="1" kern="0" dirty="0">
                <a:solidFill>
                  <a:srgbClr val="498389"/>
                </a:solidFill>
                <a:latin typeface="Agency FB" pitchFamily="34" charset="0"/>
                <a:ea typeface="微软雅黑" pitchFamily="34" charset="-122"/>
              </a:rPr>
              <a:t>經費報支簡化類型</a:t>
            </a:r>
            <a:endParaRPr lang="zh-CN" altLang="en-US" sz="3600" b="1" kern="0" dirty="0">
              <a:solidFill>
                <a:srgbClr val="498389"/>
              </a:solidFill>
              <a:latin typeface="Agency FB" pitchFamily="34" charset="0"/>
              <a:ea typeface="微软雅黑" pitchFamily="34" charset="-122"/>
            </a:endParaRPr>
          </a:p>
        </p:txBody>
      </p:sp>
      <p:sp>
        <p:nvSpPr>
          <p:cNvPr id="23"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(5/6)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055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8</a:t>
            </a:fld>
            <a:endParaRPr kumimoji="1" lang="zh-TW" altLang="en-US" dirty="0"/>
          </a:p>
        </p:txBody>
      </p:sp>
      <p:sp>
        <p:nvSpPr>
          <p:cNvPr id="22" name="圓角矩形 21"/>
          <p:cNvSpPr/>
          <p:nvPr/>
        </p:nvSpPr>
        <p:spPr bwMode="auto">
          <a:xfrm>
            <a:off x="485775" y="1059180"/>
            <a:ext cx="8172450" cy="3257521"/>
          </a:xfrm>
          <a:prstGeom prst="roundRect">
            <a:avLst>
              <a:gd name="adj" fmla="val 11521"/>
            </a:avLst>
          </a:prstGeom>
          <a:solidFill>
            <a:srgbClr val="A5E5D6">
              <a:alpha val="49804"/>
            </a:srgbClr>
          </a:solidFill>
          <a:ln w="28575">
            <a:solidFill>
              <a:srgbClr val="49838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715963" lvl="0" indent="-715963" algn="dist">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四、總統</a:t>
            </a:r>
            <a:r>
              <a:rPr lang="en-US" altLang="zh-TW" sz="2800" b="1" dirty="0">
                <a:solidFill>
                  <a:srgbClr val="002060"/>
                </a:solidFill>
                <a:latin typeface="微軟正黑體" panose="020B0604030504040204" pitchFamily="34" charset="-120"/>
                <a:ea typeface="微軟正黑體" panose="020B0604030504040204" pitchFamily="34" charset="-120"/>
              </a:rPr>
              <a:t>108</a:t>
            </a:r>
            <a:r>
              <a:rPr lang="zh-TW" altLang="en-US" sz="2800" b="1" dirty="0">
                <a:solidFill>
                  <a:srgbClr val="002060"/>
                </a:solidFill>
                <a:latin typeface="微軟正黑體" panose="020B0604030504040204" pitchFamily="34" charset="-120"/>
                <a:ea typeface="微軟正黑體" panose="020B0604030504040204" pitchFamily="34" charset="-120"/>
              </a:rPr>
              <a:t>年</a:t>
            </a:r>
            <a:r>
              <a:rPr lang="en-US" altLang="zh-TW" sz="2800" b="1" dirty="0">
                <a:solidFill>
                  <a:srgbClr val="002060"/>
                </a:solidFill>
                <a:latin typeface="微軟正黑體" panose="020B0604030504040204" pitchFamily="34" charset="-120"/>
                <a:ea typeface="微軟正黑體" panose="020B0604030504040204" pitchFamily="34" charset="-120"/>
              </a:rPr>
              <a:t>11</a:t>
            </a:r>
            <a:r>
              <a:rPr lang="zh-TW" altLang="en-US" sz="2800" b="1" dirty="0">
                <a:solidFill>
                  <a:srgbClr val="002060"/>
                </a:solidFill>
                <a:latin typeface="微軟正黑體" panose="020B0604030504040204" pitchFamily="34" charset="-120"/>
                <a:ea typeface="微軟正黑體" panose="020B0604030504040204" pitchFamily="34" charset="-120"/>
              </a:rPr>
              <a:t>月</a:t>
            </a:r>
            <a:r>
              <a:rPr lang="en-US" altLang="zh-TW" sz="2800" b="1" dirty="0">
                <a:solidFill>
                  <a:srgbClr val="002060"/>
                </a:solidFill>
                <a:latin typeface="微軟正黑體" panose="020B0604030504040204" pitchFamily="34" charset="-120"/>
                <a:ea typeface="微軟正黑體" panose="020B0604030504040204" pitchFamily="34" charset="-120"/>
              </a:rPr>
              <a:t>20</a:t>
            </a:r>
            <a:r>
              <a:rPr lang="zh-TW" altLang="en-US" sz="2800" b="1" dirty="0">
                <a:solidFill>
                  <a:srgbClr val="002060"/>
                </a:solidFill>
                <a:latin typeface="微軟正黑體" panose="020B0604030504040204" pitchFamily="34" charset="-120"/>
                <a:ea typeface="微軟正黑體" panose="020B0604030504040204" pitchFamily="34" charset="-120"/>
              </a:rPr>
              <a:t>日公布修正會計法部分條</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marL="715963" lvl="0" indent="-715963" algn="dist">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        文。其中第</a:t>
            </a:r>
            <a:r>
              <a:rPr lang="en-US" altLang="zh-TW" sz="2800" b="1" dirty="0">
                <a:solidFill>
                  <a:srgbClr val="002060"/>
                </a:solidFill>
                <a:latin typeface="微軟正黑體" panose="020B0604030504040204" pitchFamily="34" charset="-120"/>
                <a:ea typeface="微軟正黑體" panose="020B0604030504040204" pitchFamily="34" charset="-120"/>
              </a:rPr>
              <a:t>95</a:t>
            </a:r>
            <a:r>
              <a:rPr lang="zh-TW" altLang="en-US" sz="2800" b="1" dirty="0">
                <a:solidFill>
                  <a:srgbClr val="002060"/>
                </a:solidFill>
                <a:latin typeface="微軟正黑體" panose="020B0604030504040204" pitchFamily="34" charset="-120"/>
                <a:ea typeface="微軟正黑體" panose="020B0604030504040204" pitchFamily="34" charset="-120"/>
              </a:rPr>
              <a:t>條第</a:t>
            </a:r>
            <a:r>
              <a:rPr lang="en-US" altLang="zh-TW" sz="2800" b="1" dirty="0">
                <a:solidFill>
                  <a:srgbClr val="002060"/>
                </a:solidFill>
                <a:latin typeface="微軟正黑體" panose="020B0604030504040204" pitchFamily="34" charset="-120"/>
                <a:ea typeface="微軟正黑體" panose="020B0604030504040204" pitchFamily="34" charset="-120"/>
              </a:rPr>
              <a:t>1</a:t>
            </a:r>
            <a:r>
              <a:rPr lang="zh-TW" altLang="en-US" sz="2800" b="1" dirty="0">
                <a:solidFill>
                  <a:srgbClr val="002060"/>
                </a:solidFill>
                <a:latin typeface="微軟正黑體" panose="020B0604030504040204" pitchFamily="34" charset="-120"/>
                <a:ea typeface="微軟正黑體" panose="020B0604030504040204" pitchFamily="34" charset="-120"/>
              </a:rPr>
              <a:t>項修正為</a:t>
            </a:r>
            <a:r>
              <a:rPr lang="zh-TW" altLang="en-US" sz="2800" b="1" dirty="0">
                <a:solidFill>
                  <a:srgbClr val="002060"/>
                </a:solidFill>
                <a:latin typeface="標楷體"/>
                <a:ea typeface="標楷體"/>
              </a:rPr>
              <a:t>：</a:t>
            </a:r>
            <a:r>
              <a:rPr lang="zh-TW" altLang="en-US" sz="2800" b="1" dirty="0">
                <a:solidFill>
                  <a:srgbClr val="002060"/>
                </a:solidFill>
                <a:latin typeface="新細明體"/>
              </a:rPr>
              <a:t>「</a:t>
            </a:r>
            <a:r>
              <a:rPr lang="zh-TW" altLang="en-US" sz="2800" b="1" dirty="0">
                <a:solidFill>
                  <a:srgbClr val="002060"/>
                </a:solidFill>
                <a:latin typeface="微軟正黑體" panose="020B0604030504040204" pitchFamily="34" charset="-120"/>
                <a:ea typeface="微軟正黑體" panose="020B0604030504040204" pitchFamily="34" charset="-120"/>
              </a:rPr>
              <a:t>各機關實</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marL="715963" lvl="0" indent="-715963" algn="dist">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        施內部審核，應由會計人員執行之。但</a:t>
            </a:r>
            <a:r>
              <a:rPr lang="zh-TW" altLang="en-US" sz="2800" b="1" dirty="0">
                <a:solidFill>
                  <a:srgbClr val="FF0000"/>
                </a:solidFill>
                <a:latin typeface="微軟正黑體" panose="020B0604030504040204" pitchFamily="34" charset="-120"/>
                <a:ea typeface="微軟正黑體" panose="020B0604030504040204" pitchFamily="34" charset="-120"/>
              </a:rPr>
              <a:t>涉及非會計專業規定、實質或技術性事項，應由</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715963" lvl="0" indent="-715963">
              <a:lnSpc>
                <a:spcPct val="130000"/>
              </a:lnSpc>
            </a:pPr>
            <a:r>
              <a:rPr lang="zh-TW" altLang="en-US" sz="2800" b="1" dirty="0">
                <a:solidFill>
                  <a:srgbClr val="FF0000"/>
                </a:solidFill>
                <a:latin typeface="微軟正黑體" panose="020B0604030504040204" pitchFamily="34" charset="-120"/>
                <a:ea typeface="微軟正黑體" panose="020B0604030504040204" pitchFamily="34" charset="-120"/>
              </a:rPr>
              <a:t>        業務主辦單位負責辦理。</a:t>
            </a:r>
            <a:r>
              <a:rPr lang="zh-TW" altLang="en-US" sz="2800" b="1" dirty="0">
                <a:solidFill>
                  <a:srgbClr val="002060"/>
                </a:solidFill>
                <a:latin typeface="新細明體"/>
              </a:rPr>
              <a:t>」</a:t>
            </a:r>
            <a:endParaRPr lang="zh-CN" altLang="en-US" sz="2800" b="1" dirty="0">
              <a:solidFill>
                <a:srgbClr val="002060"/>
              </a:solidFill>
              <a:latin typeface="微軟正黑體" panose="020B0604030504040204" pitchFamily="34" charset="-120"/>
              <a:ea typeface="微軟正黑體" panose="020B0604030504040204" pitchFamily="34" charset="-120"/>
            </a:endParaRPr>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(6/6)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67205534"/>
      </p:ext>
    </p:extLst>
  </p:cSld>
  <p:clrMapOvr>
    <a:masterClrMapping/>
  </p:clrMapOvr>
</p:sld>
</file>

<file path=ppt/theme/theme1.xml><?xml version="1.0" encoding="utf-8"?>
<a:theme xmlns:a="http://schemas.openxmlformats.org/drawingml/2006/main" name="都會">
  <a:themeElements>
    <a:clrScheme name="自訂 1">
      <a:dk1>
        <a:sysClr val="windowText" lastClr="000000"/>
      </a:dk1>
      <a:lt1>
        <a:srgbClr val="FFFFFF"/>
      </a:lt1>
      <a:dk2>
        <a:srgbClr val="000000"/>
      </a:dk2>
      <a:lt2>
        <a:srgbClr val="FFFFFF"/>
      </a:lt2>
      <a:accent1>
        <a:srgbClr val="FFFFFF"/>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都會">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會">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TM03457491[[fn=大都會]]</Template>
  <TotalTime>7911</TotalTime>
  <Words>6292</Words>
  <Application>Microsoft Office PowerPoint</Application>
  <PresentationFormat>如螢幕大小 (16:9)</PresentationFormat>
  <Paragraphs>471</Paragraphs>
  <Slides>48</Slides>
  <Notes>4</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48</vt:i4>
      </vt:variant>
    </vt:vector>
  </HeadingPairs>
  <TitlesOfParts>
    <vt:vector size="63" baseType="lpstr">
      <vt:lpstr>微软雅黑</vt:lpstr>
      <vt:lpstr>宋体</vt:lpstr>
      <vt:lpstr>思源黑體 TW</vt:lpstr>
      <vt:lpstr>Microsoft JhengHei</vt:lpstr>
      <vt:lpstr>Microsoft JhengHei</vt:lpstr>
      <vt:lpstr>新細明體</vt:lpstr>
      <vt:lpstr>標楷體</vt:lpstr>
      <vt:lpstr>Agency FB</vt:lpstr>
      <vt:lpstr>Arial</vt:lpstr>
      <vt:lpstr>Calibri</vt:lpstr>
      <vt:lpstr>Calibri Light</vt:lpstr>
      <vt:lpstr>Century Gothic</vt:lpstr>
      <vt:lpstr>Times New Roman</vt:lpstr>
      <vt:lpstr>Wingdings</vt:lpstr>
      <vt:lpstr>都會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使用者</dc:creator>
  <cp:lastModifiedBy>SYAJH</cp:lastModifiedBy>
  <cp:revision>1575</cp:revision>
  <cp:lastPrinted>2021-03-23T07:45:17Z</cp:lastPrinted>
  <dcterms:created xsi:type="dcterms:W3CDTF">2019-03-30T04:38:53Z</dcterms:created>
  <dcterms:modified xsi:type="dcterms:W3CDTF">2021-03-26T00:19:44Z</dcterms:modified>
</cp:coreProperties>
</file>